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 id="2147483690" r:id="rId2"/>
  </p:sldMasterIdLst>
  <p:notesMasterIdLst>
    <p:notesMasterId r:id="rId32"/>
  </p:notesMasterIdLst>
  <p:sldIdLst>
    <p:sldId id="256" r:id="rId3"/>
    <p:sldId id="360" r:id="rId4"/>
    <p:sldId id="363" r:id="rId5"/>
    <p:sldId id="358" r:id="rId6"/>
    <p:sldId id="416" r:id="rId7"/>
    <p:sldId id="417" r:id="rId8"/>
    <p:sldId id="367" r:id="rId9"/>
    <p:sldId id="364" r:id="rId10"/>
    <p:sldId id="369" r:id="rId11"/>
    <p:sldId id="385" r:id="rId12"/>
    <p:sldId id="390" r:id="rId13"/>
    <p:sldId id="418" r:id="rId14"/>
    <p:sldId id="384" r:id="rId15"/>
    <p:sldId id="425" r:id="rId16"/>
    <p:sldId id="419" r:id="rId17"/>
    <p:sldId id="420" r:id="rId18"/>
    <p:sldId id="421" r:id="rId19"/>
    <p:sldId id="422" r:id="rId20"/>
    <p:sldId id="423" r:id="rId21"/>
    <p:sldId id="424" r:id="rId22"/>
    <p:sldId id="387" r:id="rId23"/>
    <p:sldId id="394" r:id="rId24"/>
    <p:sldId id="426" r:id="rId25"/>
    <p:sldId id="427" r:id="rId26"/>
    <p:sldId id="428" r:id="rId27"/>
    <p:sldId id="429" r:id="rId28"/>
    <p:sldId id="430" r:id="rId29"/>
    <p:sldId id="431" r:id="rId30"/>
    <p:sldId id="40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Đức Phúc" initials="ĐP" lastIdx="1" clrIdx="0">
    <p:extLst>
      <p:ext uri="{19B8F6BF-5375-455C-9EA6-DF929625EA0E}">
        <p15:presenceInfo xmlns:p15="http://schemas.microsoft.com/office/powerpoint/2012/main" userId="146866b00ae0425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F9933"/>
    <a:srgbClr val="1091E0"/>
    <a:srgbClr val="CCCCFF"/>
    <a:srgbClr val="99CCFF"/>
    <a:srgbClr val="9999FF"/>
    <a:srgbClr val="89A7FB"/>
    <a:srgbClr val="139EDD"/>
    <a:srgbClr val="D8D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540" autoAdjust="0"/>
  </p:normalViewPr>
  <p:slideViewPr>
    <p:cSldViewPr snapToGrid="0">
      <p:cViewPr varScale="1">
        <p:scale>
          <a:sx n="111" d="100"/>
          <a:sy n="111" d="100"/>
        </p:scale>
        <p:origin x="582" y="96"/>
      </p:cViewPr>
      <p:guideLst>
        <p:guide orient="horz" pos="2160"/>
        <p:guide pos="384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2DEB62-72BF-4B4C-93A3-AF23ADF1F99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27CB43E-4A98-4387-9F05-48378E2D1F38}">
      <dgm:prSet phldrT="[Text]" custT="1"/>
      <dgm:spPr/>
      <dgm:t>
        <a:bodyPr/>
        <a:lstStyle/>
        <a:p>
          <a:r>
            <a:rPr lang="vi-VN" sz="3000"/>
            <a:t>1</a:t>
          </a:r>
          <a:endParaRPr lang="en-US" sz="3000"/>
        </a:p>
      </dgm:t>
    </dgm:pt>
    <dgm:pt modelId="{AAAEA950-471B-46FD-8896-6DB92B470272}" type="parTrans" cxnId="{EA901E88-2E32-4AB1-A4A1-0D96BC84B594}">
      <dgm:prSet/>
      <dgm:spPr/>
      <dgm:t>
        <a:bodyPr/>
        <a:lstStyle/>
        <a:p>
          <a:endParaRPr lang="en-US"/>
        </a:p>
      </dgm:t>
    </dgm:pt>
    <dgm:pt modelId="{7BA7A91E-3FAF-43E2-AD72-E30F11349C15}" type="sibTrans" cxnId="{EA901E88-2E32-4AB1-A4A1-0D96BC84B594}">
      <dgm:prSet/>
      <dgm:spPr/>
      <dgm:t>
        <a:bodyPr/>
        <a:lstStyle/>
        <a:p>
          <a:endParaRPr lang="en-US"/>
        </a:p>
      </dgm:t>
    </dgm:pt>
    <dgm:pt modelId="{19875E22-6EEF-4B07-99CF-84033BCA763E}">
      <dgm:prSet phldrT="[Text]" custT="1"/>
      <dgm:spPr/>
      <dgm:t>
        <a:bodyPr/>
        <a:lstStyle/>
        <a:p>
          <a:r>
            <a:rPr lang="vi-VN" sz="3000"/>
            <a:t>4</a:t>
          </a:r>
          <a:endParaRPr lang="en-US" sz="3000"/>
        </a:p>
      </dgm:t>
    </dgm:pt>
    <dgm:pt modelId="{39A323B9-1A9A-4463-8BD1-542CB43B5142}" type="parTrans" cxnId="{CFDDC668-8315-464E-B66D-F35368F32015}">
      <dgm:prSet/>
      <dgm:spPr/>
      <dgm:t>
        <a:bodyPr/>
        <a:lstStyle/>
        <a:p>
          <a:endParaRPr lang="en-US"/>
        </a:p>
      </dgm:t>
    </dgm:pt>
    <dgm:pt modelId="{F891F33A-BFC8-4959-8331-5A2520B7685F}" type="sibTrans" cxnId="{CFDDC668-8315-464E-B66D-F35368F32015}">
      <dgm:prSet/>
      <dgm:spPr/>
      <dgm:t>
        <a:bodyPr/>
        <a:lstStyle/>
        <a:p>
          <a:endParaRPr lang="en-US"/>
        </a:p>
      </dgm:t>
    </dgm:pt>
    <dgm:pt modelId="{BBD78602-6E82-497F-AB56-F7AA840BD2E0}">
      <dgm:prSet phldrT="[Text]" custT="1"/>
      <dgm:spPr/>
      <dgm:t>
        <a:bodyPr/>
        <a:lstStyle/>
        <a:p>
          <a:pPr>
            <a:buNone/>
          </a:pPr>
          <a:r>
            <a:rPr lang="vi-VN" sz="3000">
              <a:latin typeface="Arial" panose="020B0604020202020204" pitchFamily="34" charset="0"/>
              <a:ea typeface="Cambria" panose="02040503050406030204" pitchFamily="18" charset="0"/>
              <a:cs typeface="Arial" panose="020B0604020202020204" pitchFamily="34" charset="0"/>
            </a:rPr>
            <a:t>Kết quả thực hiện</a:t>
          </a:r>
          <a:endParaRPr lang="en-US" sz="3000"/>
        </a:p>
      </dgm:t>
    </dgm:pt>
    <dgm:pt modelId="{64724FD3-F6DD-4570-8805-2A6A764E93BD}" type="parTrans" cxnId="{A640A410-F70B-462E-9FAE-D6850ADBC89B}">
      <dgm:prSet/>
      <dgm:spPr/>
      <dgm:t>
        <a:bodyPr/>
        <a:lstStyle/>
        <a:p>
          <a:endParaRPr lang="en-US"/>
        </a:p>
      </dgm:t>
    </dgm:pt>
    <dgm:pt modelId="{47A256D5-322F-4D3F-A6A1-8210B5016F4E}" type="sibTrans" cxnId="{A640A410-F70B-462E-9FAE-D6850ADBC89B}">
      <dgm:prSet/>
      <dgm:spPr/>
      <dgm:t>
        <a:bodyPr/>
        <a:lstStyle/>
        <a:p>
          <a:endParaRPr lang="en-US"/>
        </a:p>
      </dgm:t>
    </dgm:pt>
    <dgm:pt modelId="{9C69B476-7507-4E98-B714-E1262BFFCA1C}">
      <dgm:prSet phldrT="[Text]" custT="1"/>
      <dgm:spPr/>
      <dgm:t>
        <a:bodyPr/>
        <a:lstStyle/>
        <a:p>
          <a:r>
            <a:rPr lang="vi-VN" sz="3000"/>
            <a:t>5</a:t>
          </a:r>
          <a:endParaRPr lang="en-US" sz="3000"/>
        </a:p>
      </dgm:t>
    </dgm:pt>
    <dgm:pt modelId="{96699BCD-CA69-4059-95FD-CAF5A40FC0E8}" type="parTrans" cxnId="{7875BC34-64AC-4B0D-A33C-E1E017DE33C8}">
      <dgm:prSet/>
      <dgm:spPr/>
      <dgm:t>
        <a:bodyPr/>
        <a:lstStyle/>
        <a:p>
          <a:endParaRPr lang="en-US"/>
        </a:p>
      </dgm:t>
    </dgm:pt>
    <dgm:pt modelId="{329B444F-6D54-4CAD-ABAC-87072924A6E7}" type="sibTrans" cxnId="{7875BC34-64AC-4B0D-A33C-E1E017DE33C8}">
      <dgm:prSet/>
      <dgm:spPr/>
      <dgm:t>
        <a:bodyPr/>
        <a:lstStyle/>
        <a:p>
          <a:endParaRPr lang="en-US"/>
        </a:p>
      </dgm:t>
    </dgm:pt>
    <dgm:pt modelId="{92CA4F69-370A-4E3A-9AD0-723DE613D367}">
      <dgm:prSet phldrT="[Text]" custT="1"/>
      <dgm:spPr/>
      <dgm:t>
        <a:bodyPr/>
        <a:lstStyle/>
        <a:p>
          <a:pPr>
            <a:buNone/>
          </a:pPr>
          <a:r>
            <a:rPr lang="vi-VN" sz="3000">
              <a:latin typeface="Arial" panose="020B0604020202020204" pitchFamily="34" charset="0"/>
              <a:ea typeface="Cambria" panose="02040503050406030204" pitchFamily="18" charset="0"/>
              <a:cs typeface="Arial" panose="020B0604020202020204" pitchFamily="34" charset="0"/>
            </a:rPr>
            <a:t>Đánh giá và hướng phát triển</a:t>
          </a:r>
          <a:endParaRPr lang="en-US" sz="3000"/>
        </a:p>
      </dgm:t>
    </dgm:pt>
    <dgm:pt modelId="{EA63EDC8-F063-4E75-A426-4D6136D521D2}" type="parTrans" cxnId="{719C3F14-B72E-47F2-B0C2-2486314A34EC}">
      <dgm:prSet/>
      <dgm:spPr/>
      <dgm:t>
        <a:bodyPr/>
        <a:lstStyle/>
        <a:p>
          <a:endParaRPr lang="en-US"/>
        </a:p>
      </dgm:t>
    </dgm:pt>
    <dgm:pt modelId="{E92A5265-3898-45E0-814B-5F44D7600D89}" type="sibTrans" cxnId="{719C3F14-B72E-47F2-B0C2-2486314A34EC}">
      <dgm:prSet/>
      <dgm:spPr/>
      <dgm:t>
        <a:bodyPr/>
        <a:lstStyle/>
        <a:p>
          <a:endParaRPr lang="en-US"/>
        </a:p>
      </dgm:t>
    </dgm:pt>
    <dgm:pt modelId="{ABB17731-5263-4283-82CA-5ADD687B1B8C}">
      <dgm:prSet custT="1"/>
      <dgm:spPr/>
      <dgm:t>
        <a:bodyPr/>
        <a:lstStyle/>
        <a:p>
          <a:r>
            <a:rPr lang="vi-VN" sz="3000"/>
            <a:t>2</a:t>
          </a:r>
          <a:endParaRPr lang="en-US" sz="3000"/>
        </a:p>
      </dgm:t>
    </dgm:pt>
    <dgm:pt modelId="{9302DB30-8630-4C19-AB78-3E94A2783337}" type="parTrans" cxnId="{D2DE49DB-341F-490F-A9A8-C92ECC9CB861}">
      <dgm:prSet/>
      <dgm:spPr/>
      <dgm:t>
        <a:bodyPr/>
        <a:lstStyle/>
        <a:p>
          <a:endParaRPr lang="en-US"/>
        </a:p>
      </dgm:t>
    </dgm:pt>
    <dgm:pt modelId="{18581950-1A9F-442A-808E-870013529EC2}" type="sibTrans" cxnId="{D2DE49DB-341F-490F-A9A8-C92ECC9CB861}">
      <dgm:prSet/>
      <dgm:spPr/>
      <dgm:t>
        <a:bodyPr/>
        <a:lstStyle/>
        <a:p>
          <a:endParaRPr lang="en-US"/>
        </a:p>
      </dgm:t>
    </dgm:pt>
    <dgm:pt modelId="{173954CA-40AC-4D38-A910-96C5323596A8}">
      <dgm:prSet custT="1"/>
      <dgm:spPr/>
      <dgm:t>
        <a:bodyPr/>
        <a:lstStyle/>
        <a:p>
          <a:r>
            <a:rPr lang="vi-VN" sz="3000"/>
            <a:t>3</a:t>
          </a:r>
          <a:endParaRPr lang="en-US" sz="3000"/>
        </a:p>
      </dgm:t>
    </dgm:pt>
    <dgm:pt modelId="{3B945CBC-5851-4CB9-B387-066D9B661978}" type="parTrans" cxnId="{F624A8A9-899A-4A79-A64A-639B3BF10F37}">
      <dgm:prSet/>
      <dgm:spPr/>
      <dgm:t>
        <a:bodyPr/>
        <a:lstStyle/>
        <a:p>
          <a:endParaRPr lang="en-US"/>
        </a:p>
      </dgm:t>
    </dgm:pt>
    <dgm:pt modelId="{2940524A-86B5-4049-8360-6581682979BA}" type="sibTrans" cxnId="{F624A8A9-899A-4A79-A64A-639B3BF10F37}">
      <dgm:prSet/>
      <dgm:spPr/>
      <dgm:t>
        <a:bodyPr/>
        <a:lstStyle/>
        <a:p>
          <a:endParaRPr lang="en-US"/>
        </a:p>
      </dgm:t>
    </dgm:pt>
    <dgm:pt modelId="{1A71EC1E-CF34-42C5-B5BF-5BD44943DBF1}">
      <dgm:prSet custT="1"/>
      <dgm:spPr/>
      <dgm:t>
        <a:bodyPr/>
        <a:lstStyle/>
        <a:p>
          <a:pPr>
            <a:buNone/>
          </a:pPr>
          <a:r>
            <a:rPr lang="vi-VN" sz="3000">
              <a:ea typeface="Cambria" panose="02040503050406030204" pitchFamily="18" charset="0"/>
              <a:cs typeface="Arial" panose="020B0604020202020204" pitchFamily="34" charset="0"/>
            </a:rPr>
            <a:t>Mục tiêu của đề tài</a:t>
          </a:r>
          <a:endParaRPr lang="en-US" sz="3000"/>
        </a:p>
      </dgm:t>
    </dgm:pt>
    <dgm:pt modelId="{907561A9-35C6-4E5D-8A53-14EF6AF99A29}" type="parTrans" cxnId="{62B073EF-1611-4C36-9F64-6422E74C0E65}">
      <dgm:prSet/>
      <dgm:spPr/>
      <dgm:t>
        <a:bodyPr/>
        <a:lstStyle/>
        <a:p>
          <a:endParaRPr lang="en-US"/>
        </a:p>
      </dgm:t>
    </dgm:pt>
    <dgm:pt modelId="{F3A7D704-C915-46CA-8FB3-654CAC75AFEE}" type="sibTrans" cxnId="{62B073EF-1611-4C36-9F64-6422E74C0E65}">
      <dgm:prSet/>
      <dgm:spPr/>
      <dgm:t>
        <a:bodyPr/>
        <a:lstStyle/>
        <a:p>
          <a:endParaRPr lang="en-US"/>
        </a:p>
      </dgm:t>
    </dgm:pt>
    <dgm:pt modelId="{CEE3B354-94C2-47E6-9F24-952E33E04106}">
      <dgm:prSet custT="1"/>
      <dgm:spPr/>
      <dgm:t>
        <a:bodyPr/>
        <a:lstStyle/>
        <a:p>
          <a:pPr>
            <a:buNone/>
          </a:pPr>
          <a:r>
            <a:rPr lang="vi-VN" sz="3000">
              <a:latin typeface="Arial" panose="020B0604020202020204" pitchFamily="34" charset="0"/>
              <a:ea typeface="Cambria" panose="02040503050406030204" pitchFamily="18" charset="0"/>
              <a:cs typeface="Arial" panose="020B0604020202020204" pitchFamily="34" charset="0"/>
            </a:rPr>
            <a:t>Thực hiện đề tài</a:t>
          </a:r>
          <a:endParaRPr lang="en-US" sz="3000"/>
        </a:p>
      </dgm:t>
    </dgm:pt>
    <dgm:pt modelId="{0647D04F-1133-48B1-971E-D4461F2012E9}" type="parTrans" cxnId="{EDE7DFA4-B079-43B7-B039-12DFD33D432B}">
      <dgm:prSet/>
      <dgm:spPr/>
      <dgm:t>
        <a:bodyPr/>
        <a:lstStyle/>
        <a:p>
          <a:endParaRPr lang="en-US"/>
        </a:p>
      </dgm:t>
    </dgm:pt>
    <dgm:pt modelId="{F832870D-6847-4F7D-A6DC-BEA1C30F6215}" type="sibTrans" cxnId="{EDE7DFA4-B079-43B7-B039-12DFD33D432B}">
      <dgm:prSet/>
      <dgm:spPr/>
      <dgm:t>
        <a:bodyPr/>
        <a:lstStyle/>
        <a:p>
          <a:endParaRPr lang="en-US"/>
        </a:p>
      </dgm:t>
    </dgm:pt>
    <dgm:pt modelId="{D7FCD458-C584-4A9B-BFC6-3C06B7CEE4E2}">
      <dgm:prSet phldrT="[Text]" custT="1"/>
      <dgm:spPr/>
      <dgm:t>
        <a:bodyPr/>
        <a:lstStyle/>
        <a:p>
          <a:pPr>
            <a:buNone/>
          </a:pPr>
          <a:r>
            <a:rPr lang="en-US" sz="3000">
              <a:latin typeface="Arial" panose="020B0604020202020204" pitchFamily="34" charset="0"/>
              <a:ea typeface="Cambria" panose="02040503050406030204" pitchFamily="18" charset="0"/>
              <a:cs typeface="Arial" panose="020B0604020202020204" pitchFamily="34" charset="0"/>
            </a:rPr>
            <a:t>Giới thiệu về đề tài</a:t>
          </a:r>
          <a:endParaRPr lang="en-US" sz="3000"/>
        </a:p>
      </dgm:t>
    </dgm:pt>
    <dgm:pt modelId="{64DFA012-49C1-4958-8B5F-A2EC4A4C5197}" type="sibTrans" cxnId="{EFB4B24F-F3FC-44B7-9929-D9DED27BF148}">
      <dgm:prSet/>
      <dgm:spPr/>
      <dgm:t>
        <a:bodyPr/>
        <a:lstStyle/>
        <a:p>
          <a:endParaRPr lang="en-US"/>
        </a:p>
      </dgm:t>
    </dgm:pt>
    <dgm:pt modelId="{3DFD7BD7-2E47-483A-A08A-9CF96D58E512}" type="parTrans" cxnId="{EFB4B24F-F3FC-44B7-9929-D9DED27BF148}">
      <dgm:prSet/>
      <dgm:spPr/>
      <dgm:t>
        <a:bodyPr/>
        <a:lstStyle/>
        <a:p>
          <a:endParaRPr lang="en-US"/>
        </a:p>
      </dgm:t>
    </dgm:pt>
    <dgm:pt modelId="{4FE8B414-E852-4EE0-A512-B8C300A017C3}" type="pres">
      <dgm:prSet presAssocID="{802DEB62-72BF-4B4C-93A3-AF23ADF1F991}" presName="Name0" presStyleCnt="0">
        <dgm:presLayoutVars>
          <dgm:dir/>
          <dgm:animLvl val="lvl"/>
          <dgm:resizeHandles val="exact"/>
        </dgm:presLayoutVars>
      </dgm:prSet>
      <dgm:spPr/>
    </dgm:pt>
    <dgm:pt modelId="{33A36526-6B28-4DA0-B1B4-D89D64767DD5}" type="pres">
      <dgm:prSet presAssocID="{127CB43E-4A98-4387-9F05-48378E2D1F38}" presName="linNode" presStyleCnt="0"/>
      <dgm:spPr/>
    </dgm:pt>
    <dgm:pt modelId="{B3EA5C32-2090-4E91-9C9A-80224CDA3F25}" type="pres">
      <dgm:prSet presAssocID="{127CB43E-4A98-4387-9F05-48378E2D1F38}" presName="parentText" presStyleLbl="node1" presStyleIdx="0" presStyleCnt="5" custScaleX="33730">
        <dgm:presLayoutVars>
          <dgm:chMax val="1"/>
          <dgm:bulletEnabled val="1"/>
        </dgm:presLayoutVars>
      </dgm:prSet>
      <dgm:spPr/>
    </dgm:pt>
    <dgm:pt modelId="{2C667759-899A-4FC8-BDB9-E7C6EB10BD36}" type="pres">
      <dgm:prSet presAssocID="{127CB43E-4A98-4387-9F05-48378E2D1F38}" presName="descendantText" presStyleLbl="alignAccFollowNode1" presStyleIdx="0" presStyleCnt="5">
        <dgm:presLayoutVars>
          <dgm:bulletEnabled val="1"/>
        </dgm:presLayoutVars>
      </dgm:prSet>
      <dgm:spPr/>
    </dgm:pt>
    <dgm:pt modelId="{47C85013-9EAA-4DA0-BF9A-4AEE1D35BF6D}" type="pres">
      <dgm:prSet presAssocID="{7BA7A91E-3FAF-43E2-AD72-E30F11349C15}" presName="sp" presStyleCnt="0"/>
      <dgm:spPr/>
    </dgm:pt>
    <dgm:pt modelId="{FD641AAD-078D-4F8D-A8AF-D68C7059340B}" type="pres">
      <dgm:prSet presAssocID="{ABB17731-5263-4283-82CA-5ADD687B1B8C}" presName="linNode" presStyleCnt="0"/>
      <dgm:spPr/>
    </dgm:pt>
    <dgm:pt modelId="{8CCB084F-425E-45A3-8C07-B2E6809E3BCC}" type="pres">
      <dgm:prSet presAssocID="{ABB17731-5263-4283-82CA-5ADD687B1B8C}" presName="parentText" presStyleLbl="node1" presStyleIdx="1" presStyleCnt="5" custScaleX="33750">
        <dgm:presLayoutVars>
          <dgm:chMax val="1"/>
          <dgm:bulletEnabled val="1"/>
        </dgm:presLayoutVars>
      </dgm:prSet>
      <dgm:spPr/>
    </dgm:pt>
    <dgm:pt modelId="{26964B7D-1912-4BAE-BA88-E2A3295093D6}" type="pres">
      <dgm:prSet presAssocID="{ABB17731-5263-4283-82CA-5ADD687B1B8C}" presName="descendantText" presStyleLbl="alignAccFollowNode1" presStyleIdx="1" presStyleCnt="5">
        <dgm:presLayoutVars>
          <dgm:bulletEnabled val="1"/>
        </dgm:presLayoutVars>
      </dgm:prSet>
      <dgm:spPr/>
    </dgm:pt>
    <dgm:pt modelId="{0957141C-C587-404F-9B29-AFBF39FA8E5B}" type="pres">
      <dgm:prSet presAssocID="{18581950-1A9F-442A-808E-870013529EC2}" presName="sp" presStyleCnt="0"/>
      <dgm:spPr/>
    </dgm:pt>
    <dgm:pt modelId="{5075781B-6D93-4340-B4FA-719FC7C8948E}" type="pres">
      <dgm:prSet presAssocID="{173954CA-40AC-4D38-A910-96C5323596A8}" presName="linNode" presStyleCnt="0"/>
      <dgm:spPr/>
    </dgm:pt>
    <dgm:pt modelId="{A842F214-7E17-4461-B12C-C69AF517EDB9}" type="pres">
      <dgm:prSet presAssocID="{173954CA-40AC-4D38-A910-96C5323596A8}" presName="parentText" presStyleLbl="node1" presStyleIdx="2" presStyleCnt="5" custScaleX="33750">
        <dgm:presLayoutVars>
          <dgm:chMax val="1"/>
          <dgm:bulletEnabled val="1"/>
        </dgm:presLayoutVars>
      </dgm:prSet>
      <dgm:spPr/>
    </dgm:pt>
    <dgm:pt modelId="{B7285729-251D-4F04-9E38-6AA1486CD94E}" type="pres">
      <dgm:prSet presAssocID="{173954CA-40AC-4D38-A910-96C5323596A8}" presName="descendantText" presStyleLbl="alignAccFollowNode1" presStyleIdx="2" presStyleCnt="5">
        <dgm:presLayoutVars>
          <dgm:bulletEnabled val="1"/>
        </dgm:presLayoutVars>
      </dgm:prSet>
      <dgm:spPr/>
    </dgm:pt>
    <dgm:pt modelId="{BE2FBC19-F6F7-47CE-A66D-48C71567F8AA}" type="pres">
      <dgm:prSet presAssocID="{2940524A-86B5-4049-8360-6581682979BA}" presName="sp" presStyleCnt="0"/>
      <dgm:spPr/>
    </dgm:pt>
    <dgm:pt modelId="{3F500A69-EE79-4E9F-BB94-80882ED090D6}" type="pres">
      <dgm:prSet presAssocID="{19875E22-6EEF-4B07-99CF-84033BCA763E}" presName="linNode" presStyleCnt="0"/>
      <dgm:spPr/>
    </dgm:pt>
    <dgm:pt modelId="{BF558B35-5317-4DB9-8C3E-58B0B74FF639}" type="pres">
      <dgm:prSet presAssocID="{19875E22-6EEF-4B07-99CF-84033BCA763E}" presName="parentText" presStyleLbl="node1" presStyleIdx="3" presStyleCnt="5" custScaleX="33750">
        <dgm:presLayoutVars>
          <dgm:chMax val="1"/>
          <dgm:bulletEnabled val="1"/>
        </dgm:presLayoutVars>
      </dgm:prSet>
      <dgm:spPr/>
    </dgm:pt>
    <dgm:pt modelId="{848E6505-4C86-458A-ABDF-38F40D1028EA}" type="pres">
      <dgm:prSet presAssocID="{19875E22-6EEF-4B07-99CF-84033BCA763E}" presName="descendantText" presStyleLbl="alignAccFollowNode1" presStyleIdx="3" presStyleCnt="5">
        <dgm:presLayoutVars>
          <dgm:bulletEnabled val="1"/>
        </dgm:presLayoutVars>
      </dgm:prSet>
      <dgm:spPr/>
    </dgm:pt>
    <dgm:pt modelId="{202D0257-16D4-4A4C-9D42-27EDBE3C141F}" type="pres">
      <dgm:prSet presAssocID="{F891F33A-BFC8-4959-8331-5A2520B7685F}" presName="sp" presStyleCnt="0"/>
      <dgm:spPr/>
    </dgm:pt>
    <dgm:pt modelId="{586C5187-4FB3-46FE-87B5-230141C67732}" type="pres">
      <dgm:prSet presAssocID="{9C69B476-7507-4E98-B714-E1262BFFCA1C}" presName="linNode" presStyleCnt="0"/>
      <dgm:spPr/>
    </dgm:pt>
    <dgm:pt modelId="{2CA16E9B-1ABB-454B-B9D8-DA9866D4E3B7}" type="pres">
      <dgm:prSet presAssocID="{9C69B476-7507-4E98-B714-E1262BFFCA1C}" presName="parentText" presStyleLbl="node1" presStyleIdx="4" presStyleCnt="5" custScaleX="33750">
        <dgm:presLayoutVars>
          <dgm:chMax val="1"/>
          <dgm:bulletEnabled val="1"/>
        </dgm:presLayoutVars>
      </dgm:prSet>
      <dgm:spPr/>
    </dgm:pt>
    <dgm:pt modelId="{FC018AD1-E33F-45BC-A8BA-9F439FFFE983}" type="pres">
      <dgm:prSet presAssocID="{9C69B476-7507-4E98-B714-E1262BFFCA1C}" presName="descendantText" presStyleLbl="alignAccFollowNode1" presStyleIdx="4" presStyleCnt="5">
        <dgm:presLayoutVars>
          <dgm:bulletEnabled val="1"/>
        </dgm:presLayoutVars>
      </dgm:prSet>
      <dgm:spPr/>
    </dgm:pt>
  </dgm:ptLst>
  <dgm:cxnLst>
    <dgm:cxn modelId="{B9238702-BE1B-440F-9DCA-ADD0F0F0CFCA}" type="presOf" srcId="{D7FCD458-C584-4A9B-BFC6-3C06B7CEE4E2}" destId="{2C667759-899A-4FC8-BDB9-E7C6EB10BD36}" srcOrd="0" destOrd="0" presId="urn:microsoft.com/office/officeart/2005/8/layout/vList5"/>
    <dgm:cxn modelId="{A640A410-F70B-462E-9FAE-D6850ADBC89B}" srcId="{19875E22-6EEF-4B07-99CF-84033BCA763E}" destId="{BBD78602-6E82-497F-AB56-F7AA840BD2E0}" srcOrd="0" destOrd="0" parTransId="{64724FD3-F6DD-4570-8805-2A6A764E93BD}" sibTransId="{47A256D5-322F-4D3F-A6A1-8210B5016F4E}"/>
    <dgm:cxn modelId="{719C3F14-B72E-47F2-B0C2-2486314A34EC}" srcId="{9C69B476-7507-4E98-B714-E1262BFFCA1C}" destId="{92CA4F69-370A-4E3A-9AD0-723DE613D367}" srcOrd="0" destOrd="0" parTransId="{EA63EDC8-F063-4E75-A426-4D6136D521D2}" sibTransId="{E92A5265-3898-45E0-814B-5F44D7600D89}"/>
    <dgm:cxn modelId="{C03FC619-E152-4673-8891-673943ACB48F}" type="presOf" srcId="{BBD78602-6E82-497F-AB56-F7AA840BD2E0}" destId="{848E6505-4C86-458A-ABDF-38F40D1028EA}" srcOrd="0" destOrd="0" presId="urn:microsoft.com/office/officeart/2005/8/layout/vList5"/>
    <dgm:cxn modelId="{7875BC34-64AC-4B0D-A33C-E1E017DE33C8}" srcId="{802DEB62-72BF-4B4C-93A3-AF23ADF1F991}" destId="{9C69B476-7507-4E98-B714-E1262BFFCA1C}" srcOrd="4" destOrd="0" parTransId="{96699BCD-CA69-4059-95FD-CAF5A40FC0E8}" sibTransId="{329B444F-6D54-4CAD-ABAC-87072924A6E7}"/>
    <dgm:cxn modelId="{7FC3BA3C-A164-4A5C-BECB-DB4AA1AAA9B9}" type="presOf" srcId="{ABB17731-5263-4283-82CA-5ADD687B1B8C}" destId="{8CCB084F-425E-45A3-8C07-B2E6809E3BCC}" srcOrd="0" destOrd="0" presId="urn:microsoft.com/office/officeart/2005/8/layout/vList5"/>
    <dgm:cxn modelId="{6210E03E-53A3-4454-A570-1830DFC50E01}" type="presOf" srcId="{802DEB62-72BF-4B4C-93A3-AF23ADF1F991}" destId="{4FE8B414-E852-4EE0-A512-B8C300A017C3}" srcOrd="0" destOrd="0" presId="urn:microsoft.com/office/officeart/2005/8/layout/vList5"/>
    <dgm:cxn modelId="{A0061E5B-3CC8-4DE6-BAAF-2809F82EBB4E}" type="presOf" srcId="{92CA4F69-370A-4E3A-9AD0-723DE613D367}" destId="{FC018AD1-E33F-45BC-A8BA-9F439FFFE983}" srcOrd="0" destOrd="0" presId="urn:microsoft.com/office/officeart/2005/8/layout/vList5"/>
    <dgm:cxn modelId="{CFDDC668-8315-464E-B66D-F35368F32015}" srcId="{802DEB62-72BF-4B4C-93A3-AF23ADF1F991}" destId="{19875E22-6EEF-4B07-99CF-84033BCA763E}" srcOrd="3" destOrd="0" parTransId="{39A323B9-1A9A-4463-8BD1-542CB43B5142}" sibTransId="{F891F33A-BFC8-4959-8331-5A2520B7685F}"/>
    <dgm:cxn modelId="{EFB4B24F-F3FC-44B7-9929-D9DED27BF148}" srcId="{127CB43E-4A98-4387-9F05-48378E2D1F38}" destId="{D7FCD458-C584-4A9B-BFC6-3C06B7CEE4E2}" srcOrd="0" destOrd="0" parTransId="{3DFD7BD7-2E47-483A-A08A-9CF96D58E512}" sibTransId="{64DFA012-49C1-4958-8B5F-A2EC4A4C5197}"/>
    <dgm:cxn modelId="{5B4A8174-3087-41FC-8F69-C8CBA847B9A7}" type="presOf" srcId="{9C69B476-7507-4E98-B714-E1262BFFCA1C}" destId="{2CA16E9B-1ABB-454B-B9D8-DA9866D4E3B7}" srcOrd="0" destOrd="0" presId="urn:microsoft.com/office/officeart/2005/8/layout/vList5"/>
    <dgm:cxn modelId="{EA901E88-2E32-4AB1-A4A1-0D96BC84B594}" srcId="{802DEB62-72BF-4B4C-93A3-AF23ADF1F991}" destId="{127CB43E-4A98-4387-9F05-48378E2D1F38}" srcOrd="0" destOrd="0" parTransId="{AAAEA950-471B-46FD-8896-6DB92B470272}" sibTransId="{7BA7A91E-3FAF-43E2-AD72-E30F11349C15}"/>
    <dgm:cxn modelId="{EDE7DFA4-B079-43B7-B039-12DFD33D432B}" srcId="{173954CA-40AC-4D38-A910-96C5323596A8}" destId="{CEE3B354-94C2-47E6-9F24-952E33E04106}" srcOrd="0" destOrd="0" parTransId="{0647D04F-1133-48B1-971E-D4461F2012E9}" sibTransId="{F832870D-6847-4F7D-A6DC-BEA1C30F6215}"/>
    <dgm:cxn modelId="{F624A8A9-899A-4A79-A64A-639B3BF10F37}" srcId="{802DEB62-72BF-4B4C-93A3-AF23ADF1F991}" destId="{173954CA-40AC-4D38-A910-96C5323596A8}" srcOrd="2" destOrd="0" parTransId="{3B945CBC-5851-4CB9-B387-066D9B661978}" sibTransId="{2940524A-86B5-4049-8360-6581682979BA}"/>
    <dgm:cxn modelId="{BE2050C0-2603-4FD2-8978-D8A2651DC0DD}" type="presOf" srcId="{1A71EC1E-CF34-42C5-B5BF-5BD44943DBF1}" destId="{26964B7D-1912-4BAE-BA88-E2A3295093D6}" srcOrd="0" destOrd="0" presId="urn:microsoft.com/office/officeart/2005/8/layout/vList5"/>
    <dgm:cxn modelId="{814D93C3-DC6B-4808-B6E0-F70944F5AD12}" type="presOf" srcId="{127CB43E-4A98-4387-9F05-48378E2D1F38}" destId="{B3EA5C32-2090-4E91-9C9A-80224CDA3F25}" srcOrd="0" destOrd="0" presId="urn:microsoft.com/office/officeart/2005/8/layout/vList5"/>
    <dgm:cxn modelId="{F3CC37DA-E7D9-482D-B112-636B4BA11126}" type="presOf" srcId="{173954CA-40AC-4D38-A910-96C5323596A8}" destId="{A842F214-7E17-4461-B12C-C69AF517EDB9}" srcOrd="0" destOrd="0" presId="urn:microsoft.com/office/officeart/2005/8/layout/vList5"/>
    <dgm:cxn modelId="{D2DE49DB-341F-490F-A9A8-C92ECC9CB861}" srcId="{802DEB62-72BF-4B4C-93A3-AF23ADF1F991}" destId="{ABB17731-5263-4283-82CA-5ADD687B1B8C}" srcOrd="1" destOrd="0" parTransId="{9302DB30-8630-4C19-AB78-3E94A2783337}" sibTransId="{18581950-1A9F-442A-808E-870013529EC2}"/>
    <dgm:cxn modelId="{AD350DE0-86F7-40E4-887E-F3D7D4066033}" type="presOf" srcId="{CEE3B354-94C2-47E6-9F24-952E33E04106}" destId="{B7285729-251D-4F04-9E38-6AA1486CD94E}" srcOrd="0" destOrd="0" presId="urn:microsoft.com/office/officeart/2005/8/layout/vList5"/>
    <dgm:cxn modelId="{62B073EF-1611-4C36-9F64-6422E74C0E65}" srcId="{ABB17731-5263-4283-82CA-5ADD687B1B8C}" destId="{1A71EC1E-CF34-42C5-B5BF-5BD44943DBF1}" srcOrd="0" destOrd="0" parTransId="{907561A9-35C6-4E5D-8A53-14EF6AF99A29}" sibTransId="{F3A7D704-C915-46CA-8FB3-654CAC75AFEE}"/>
    <dgm:cxn modelId="{4536C9F3-11C7-4CF5-8C45-C754B531B7E3}" type="presOf" srcId="{19875E22-6EEF-4B07-99CF-84033BCA763E}" destId="{BF558B35-5317-4DB9-8C3E-58B0B74FF639}" srcOrd="0" destOrd="0" presId="urn:microsoft.com/office/officeart/2005/8/layout/vList5"/>
    <dgm:cxn modelId="{79426BCE-54F5-4717-B35D-7897767D85C6}" type="presParOf" srcId="{4FE8B414-E852-4EE0-A512-B8C300A017C3}" destId="{33A36526-6B28-4DA0-B1B4-D89D64767DD5}" srcOrd="0" destOrd="0" presId="urn:microsoft.com/office/officeart/2005/8/layout/vList5"/>
    <dgm:cxn modelId="{1B0DD6AD-76D2-4305-B4CD-CFEB4ADD4649}" type="presParOf" srcId="{33A36526-6B28-4DA0-B1B4-D89D64767DD5}" destId="{B3EA5C32-2090-4E91-9C9A-80224CDA3F25}" srcOrd="0" destOrd="0" presId="urn:microsoft.com/office/officeart/2005/8/layout/vList5"/>
    <dgm:cxn modelId="{67152328-7570-43BF-BF34-F7945AA57C4D}" type="presParOf" srcId="{33A36526-6B28-4DA0-B1B4-D89D64767DD5}" destId="{2C667759-899A-4FC8-BDB9-E7C6EB10BD36}" srcOrd="1" destOrd="0" presId="urn:microsoft.com/office/officeart/2005/8/layout/vList5"/>
    <dgm:cxn modelId="{916E40EA-E6F4-467A-A87B-7EA0F2404E58}" type="presParOf" srcId="{4FE8B414-E852-4EE0-A512-B8C300A017C3}" destId="{47C85013-9EAA-4DA0-BF9A-4AEE1D35BF6D}" srcOrd="1" destOrd="0" presId="urn:microsoft.com/office/officeart/2005/8/layout/vList5"/>
    <dgm:cxn modelId="{4E3F34ED-9B73-4837-92D0-AE6F77F0AB35}" type="presParOf" srcId="{4FE8B414-E852-4EE0-A512-B8C300A017C3}" destId="{FD641AAD-078D-4F8D-A8AF-D68C7059340B}" srcOrd="2" destOrd="0" presId="urn:microsoft.com/office/officeart/2005/8/layout/vList5"/>
    <dgm:cxn modelId="{6B4C6AC8-B4D2-45C8-A198-1B8BAB2953B1}" type="presParOf" srcId="{FD641AAD-078D-4F8D-A8AF-D68C7059340B}" destId="{8CCB084F-425E-45A3-8C07-B2E6809E3BCC}" srcOrd="0" destOrd="0" presId="urn:microsoft.com/office/officeart/2005/8/layout/vList5"/>
    <dgm:cxn modelId="{1380F090-3B9E-40D2-89F4-D5A4CCEB3D94}" type="presParOf" srcId="{FD641AAD-078D-4F8D-A8AF-D68C7059340B}" destId="{26964B7D-1912-4BAE-BA88-E2A3295093D6}" srcOrd="1" destOrd="0" presId="urn:microsoft.com/office/officeart/2005/8/layout/vList5"/>
    <dgm:cxn modelId="{FD19F7A1-CB3E-4CF6-BE7B-8C73F5F4BDAC}" type="presParOf" srcId="{4FE8B414-E852-4EE0-A512-B8C300A017C3}" destId="{0957141C-C587-404F-9B29-AFBF39FA8E5B}" srcOrd="3" destOrd="0" presId="urn:microsoft.com/office/officeart/2005/8/layout/vList5"/>
    <dgm:cxn modelId="{D1CCEBE2-5D34-40B1-A4E8-10A9399AE213}" type="presParOf" srcId="{4FE8B414-E852-4EE0-A512-B8C300A017C3}" destId="{5075781B-6D93-4340-B4FA-719FC7C8948E}" srcOrd="4" destOrd="0" presId="urn:microsoft.com/office/officeart/2005/8/layout/vList5"/>
    <dgm:cxn modelId="{68455C52-433F-4930-A8FE-43568A112804}" type="presParOf" srcId="{5075781B-6D93-4340-B4FA-719FC7C8948E}" destId="{A842F214-7E17-4461-B12C-C69AF517EDB9}" srcOrd="0" destOrd="0" presId="urn:microsoft.com/office/officeart/2005/8/layout/vList5"/>
    <dgm:cxn modelId="{8CD0F7AE-6534-4F7F-9290-E33246BB3F4E}" type="presParOf" srcId="{5075781B-6D93-4340-B4FA-719FC7C8948E}" destId="{B7285729-251D-4F04-9E38-6AA1486CD94E}" srcOrd="1" destOrd="0" presId="urn:microsoft.com/office/officeart/2005/8/layout/vList5"/>
    <dgm:cxn modelId="{3E298DD4-6C5E-4858-B1FC-CC9E5E4B9DBA}" type="presParOf" srcId="{4FE8B414-E852-4EE0-A512-B8C300A017C3}" destId="{BE2FBC19-F6F7-47CE-A66D-48C71567F8AA}" srcOrd="5" destOrd="0" presId="urn:microsoft.com/office/officeart/2005/8/layout/vList5"/>
    <dgm:cxn modelId="{93904E0B-8F68-458E-A77C-B3F6786D25B6}" type="presParOf" srcId="{4FE8B414-E852-4EE0-A512-B8C300A017C3}" destId="{3F500A69-EE79-4E9F-BB94-80882ED090D6}" srcOrd="6" destOrd="0" presId="urn:microsoft.com/office/officeart/2005/8/layout/vList5"/>
    <dgm:cxn modelId="{ED3FB3C4-858C-40D2-9DC4-8A2EA44EFE37}" type="presParOf" srcId="{3F500A69-EE79-4E9F-BB94-80882ED090D6}" destId="{BF558B35-5317-4DB9-8C3E-58B0B74FF639}" srcOrd="0" destOrd="0" presId="urn:microsoft.com/office/officeart/2005/8/layout/vList5"/>
    <dgm:cxn modelId="{46092728-B9F3-46E5-B7AC-485488A90FF5}" type="presParOf" srcId="{3F500A69-EE79-4E9F-BB94-80882ED090D6}" destId="{848E6505-4C86-458A-ABDF-38F40D1028EA}" srcOrd="1" destOrd="0" presId="urn:microsoft.com/office/officeart/2005/8/layout/vList5"/>
    <dgm:cxn modelId="{CD078AC2-A814-4134-B0CD-A7CA790B47BF}" type="presParOf" srcId="{4FE8B414-E852-4EE0-A512-B8C300A017C3}" destId="{202D0257-16D4-4A4C-9D42-27EDBE3C141F}" srcOrd="7" destOrd="0" presId="urn:microsoft.com/office/officeart/2005/8/layout/vList5"/>
    <dgm:cxn modelId="{143B24E2-8DCB-4B93-B8AC-7B1365ECC00D}" type="presParOf" srcId="{4FE8B414-E852-4EE0-A512-B8C300A017C3}" destId="{586C5187-4FB3-46FE-87B5-230141C67732}" srcOrd="8" destOrd="0" presId="urn:microsoft.com/office/officeart/2005/8/layout/vList5"/>
    <dgm:cxn modelId="{59875DE4-0DEA-483E-8B85-5543ED456ADC}" type="presParOf" srcId="{586C5187-4FB3-46FE-87B5-230141C67732}" destId="{2CA16E9B-1ABB-454B-B9D8-DA9866D4E3B7}" srcOrd="0" destOrd="0" presId="urn:microsoft.com/office/officeart/2005/8/layout/vList5"/>
    <dgm:cxn modelId="{835DBA8D-2B96-4C2D-A59C-279CB87F2EBA}" type="presParOf" srcId="{586C5187-4FB3-46FE-87B5-230141C67732}" destId="{FC018AD1-E33F-45BC-A8BA-9F439FFFE98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67759-899A-4FC8-BDB9-E7C6EB10BD36}">
      <dsp:nvSpPr>
        <dsp:cNvPr id="0" name=""/>
        <dsp:cNvSpPr/>
      </dsp:nvSpPr>
      <dsp:spPr>
        <a:xfrm rot="5400000">
          <a:off x="5988623" y="-3154142"/>
          <a:ext cx="770212" cy="727545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15000"/>
            </a:spcAft>
            <a:buNone/>
          </a:pPr>
          <a:r>
            <a:rPr lang="en-US" sz="3000" kern="1200">
              <a:latin typeface="Arial" panose="020B0604020202020204" pitchFamily="34" charset="0"/>
              <a:ea typeface="Cambria" panose="02040503050406030204" pitchFamily="18" charset="0"/>
              <a:cs typeface="Arial" panose="020B0604020202020204" pitchFamily="34" charset="0"/>
            </a:rPr>
            <a:t>Giới thiệu về đề tài</a:t>
          </a:r>
          <a:endParaRPr lang="en-US" sz="3000" kern="1200"/>
        </a:p>
      </dsp:txBody>
      <dsp:txXfrm rot="-5400000">
        <a:off x="2736003" y="136077"/>
        <a:ext cx="7237854" cy="695014"/>
      </dsp:txXfrm>
    </dsp:sp>
    <dsp:sp modelId="{B3EA5C32-2090-4E91-9C9A-80224CDA3F25}">
      <dsp:nvSpPr>
        <dsp:cNvPr id="0" name=""/>
        <dsp:cNvSpPr/>
      </dsp:nvSpPr>
      <dsp:spPr>
        <a:xfrm>
          <a:off x="1355621" y="2202"/>
          <a:ext cx="1380380" cy="962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vi-VN" sz="3000" kern="1200"/>
            <a:t>1</a:t>
          </a:r>
          <a:endParaRPr lang="en-US" sz="3000" kern="1200"/>
        </a:p>
      </dsp:txBody>
      <dsp:txXfrm>
        <a:off x="1402619" y="49200"/>
        <a:ext cx="1286384" cy="868769"/>
      </dsp:txXfrm>
    </dsp:sp>
    <dsp:sp modelId="{26964B7D-1912-4BAE-BA88-E2A3295093D6}">
      <dsp:nvSpPr>
        <dsp:cNvPr id="0" name=""/>
        <dsp:cNvSpPr/>
      </dsp:nvSpPr>
      <dsp:spPr>
        <a:xfrm rot="5400000">
          <a:off x="5989441" y="-2143238"/>
          <a:ext cx="770212" cy="727545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15000"/>
            </a:spcAft>
            <a:buNone/>
          </a:pPr>
          <a:r>
            <a:rPr lang="vi-VN" sz="3000" kern="1200">
              <a:ea typeface="Cambria" panose="02040503050406030204" pitchFamily="18" charset="0"/>
              <a:cs typeface="Arial" panose="020B0604020202020204" pitchFamily="34" charset="0"/>
            </a:rPr>
            <a:t>Mục tiêu của đề tài</a:t>
          </a:r>
          <a:endParaRPr lang="en-US" sz="3000" kern="1200"/>
        </a:p>
      </dsp:txBody>
      <dsp:txXfrm rot="-5400000">
        <a:off x="2736821" y="1146981"/>
        <a:ext cx="7237854" cy="695014"/>
      </dsp:txXfrm>
    </dsp:sp>
    <dsp:sp modelId="{8CCB084F-425E-45A3-8C07-B2E6809E3BCC}">
      <dsp:nvSpPr>
        <dsp:cNvPr id="0" name=""/>
        <dsp:cNvSpPr/>
      </dsp:nvSpPr>
      <dsp:spPr>
        <a:xfrm>
          <a:off x="1355621" y="1013105"/>
          <a:ext cx="1381199" cy="962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vi-VN" sz="3000" kern="1200"/>
            <a:t>2</a:t>
          </a:r>
          <a:endParaRPr lang="en-US" sz="3000" kern="1200"/>
        </a:p>
      </dsp:txBody>
      <dsp:txXfrm>
        <a:off x="1402619" y="1060103"/>
        <a:ext cx="1287203" cy="868769"/>
      </dsp:txXfrm>
    </dsp:sp>
    <dsp:sp modelId="{B7285729-251D-4F04-9E38-6AA1486CD94E}">
      <dsp:nvSpPr>
        <dsp:cNvPr id="0" name=""/>
        <dsp:cNvSpPr/>
      </dsp:nvSpPr>
      <dsp:spPr>
        <a:xfrm rot="5400000">
          <a:off x="5989441" y="-1132335"/>
          <a:ext cx="770212" cy="727545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15000"/>
            </a:spcAft>
            <a:buNone/>
          </a:pPr>
          <a:r>
            <a:rPr lang="vi-VN" sz="3000" kern="1200">
              <a:latin typeface="Arial" panose="020B0604020202020204" pitchFamily="34" charset="0"/>
              <a:ea typeface="Cambria" panose="02040503050406030204" pitchFamily="18" charset="0"/>
              <a:cs typeface="Arial" panose="020B0604020202020204" pitchFamily="34" charset="0"/>
            </a:rPr>
            <a:t>Thực hiện đề tài</a:t>
          </a:r>
          <a:endParaRPr lang="en-US" sz="3000" kern="1200"/>
        </a:p>
      </dsp:txBody>
      <dsp:txXfrm rot="-5400000">
        <a:off x="2736821" y="2157884"/>
        <a:ext cx="7237854" cy="695014"/>
      </dsp:txXfrm>
    </dsp:sp>
    <dsp:sp modelId="{A842F214-7E17-4461-B12C-C69AF517EDB9}">
      <dsp:nvSpPr>
        <dsp:cNvPr id="0" name=""/>
        <dsp:cNvSpPr/>
      </dsp:nvSpPr>
      <dsp:spPr>
        <a:xfrm>
          <a:off x="1355621" y="2024008"/>
          <a:ext cx="1381199" cy="962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vi-VN" sz="3000" kern="1200"/>
            <a:t>3</a:t>
          </a:r>
          <a:endParaRPr lang="en-US" sz="3000" kern="1200"/>
        </a:p>
      </dsp:txBody>
      <dsp:txXfrm>
        <a:off x="1402619" y="2071006"/>
        <a:ext cx="1287203" cy="868769"/>
      </dsp:txXfrm>
    </dsp:sp>
    <dsp:sp modelId="{848E6505-4C86-458A-ABDF-38F40D1028EA}">
      <dsp:nvSpPr>
        <dsp:cNvPr id="0" name=""/>
        <dsp:cNvSpPr/>
      </dsp:nvSpPr>
      <dsp:spPr>
        <a:xfrm rot="5400000">
          <a:off x="5989441" y="-121431"/>
          <a:ext cx="770212" cy="727545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15000"/>
            </a:spcAft>
            <a:buNone/>
          </a:pPr>
          <a:r>
            <a:rPr lang="vi-VN" sz="3000" kern="1200">
              <a:latin typeface="Arial" panose="020B0604020202020204" pitchFamily="34" charset="0"/>
              <a:ea typeface="Cambria" panose="02040503050406030204" pitchFamily="18" charset="0"/>
              <a:cs typeface="Arial" panose="020B0604020202020204" pitchFamily="34" charset="0"/>
            </a:rPr>
            <a:t>Kết quả thực hiện</a:t>
          </a:r>
          <a:endParaRPr lang="en-US" sz="3000" kern="1200"/>
        </a:p>
      </dsp:txBody>
      <dsp:txXfrm rot="-5400000">
        <a:off x="2736821" y="3168788"/>
        <a:ext cx="7237854" cy="695014"/>
      </dsp:txXfrm>
    </dsp:sp>
    <dsp:sp modelId="{BF558B35-5317-4DB9-8C3E-58B0B74FF639}">
      <dsp:nvSpPr>
        <dsp:cNvPr id="0" name=""/>
        <dsp:cNvSpPr/>
      </dsp:nvSpPr>
      <dsp:spPr>
        <a:xfrm>
          <a:off x="1355621" y="3034912"/>
          <a:ext cx="1381199" cy="962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vi-VN" sz="3000" kern="1200"/>
            <a:t>4</a:t>
          </a:r>
          <a:endParaRPr lang="en-US" sz="3000" kern="1200"/>
        </a:p>
      </dsp:txBody>
      <dsp:txXfrm>
        <a:off x="1402619" y="3081910"/>
        <a:ext cx="1287203" cy="868769"/>
      </dsp:txXfrm>
    </dsp:sp>
    <dsp:sp modelId="{FC018AD1-E33F-45BC-A8BA-9F439FFFE983}">
      <dsp:nvSpPr>
        <dsp:cNvPr id="0" name=""/>
        <dsp:cNvSpPr/>
      </dsp:nvSpPr>
      <dsp:spPr>
        <a:xfrm rot="5400000">
          <a:off x="5989441" y="889471"/>
          <a:ext cx="770212" cy="727545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85750" lvl="1" indent="-285750" algn="l" defTabSz="1333500">
            <a:lnSpc>
              <a:spcPct val="90000"/>
            </a:lnSpc>
            <a:spcBef>
              <a:spcPct val="0"/>
            </a:spcBef>
            <a:spcAft>
              <a:spcPct val="15000"/>
            </a:spcAft>
            <a:buNone/>
          </a:pPr>
          <a:r>
            <a:rPr lang="vi-VN" sz="3000" kern="1200">
              <a:latin typeface="Arial" panose="020B0604020202020204" pitchFamily="34" charset="0"/>
              <a:ea typeface="Cambria" panose="02040503050406030204" pitchFamily="18" charset="0"/>
              <a:cs typeface="Arial" panose="020B0604020202020204" pitchFamily="34" charset="0"/>
            </a:rPr>
            <a:t>Đánh giá và hướng phát triển</a:t>
          </a:r>
          <a:endParaRPr lang="en-US" sz="3000" kern="1200"/>
        </a:p>
      </dsp:txBody>
      <dsp:txXfrm rot="-5400000">
        <a:off x="2736821" y="4179691"/>
        <a:ext cx="7237854" cy="695014"/>
      </dsp:txXfrm>
    </dsp:sp>
    <dsp:sp modelId="{2CA16E9B-1ABB-454B-B9D8-DA9866D4E3B7}">
      <dsp:nvSpPr>
        <dsp:cNvPr id="0" name=""/>
        <dsp:cNvSpPr/>
      </dsp:nvSpPr>
      <dsp:spPr>
        <a:xfrm>
          <a:off x="1355621" y="4045815"/>
          <a:ext cx="1381199" cy="96276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vi-VN" sz="3000" kern="1200"/>
            <a:t>5</a:t>
          </a:r>
          <a:endParaRPr lang="en-US" sz="3000" kern="1200"/>
        </a:p>
      </dsp:txBody>
      <dsp:txXfrm>
        <a:off x="1402619" y="4092813"/>
        <a:ext cx="1287203" cy="86876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1AF4B0-99B1-4420-9962-0C7BDC5E0E34}" type="datetimeFigureOut">
              <a:rPr lang="en-US" smtClean="0"/>
              <a:t>5/27/2025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7D4F28-FEA3-4464-A78E-FB828CF09DEB}" type="slidenum">
              <a:rPr lang="en-US" smtClean="0"/>
              <a:t>‹#›</a:t>
            </a:fld>
            <a:endParaRPr lang="en-US"/>
          </a:p>
        </p:txBody>
      </p:sp>
    </p:spTree>
    <p:extLst>
      <p:ext uri="{BB962C8B-B14F-4D97-AF65-F5344CB8AC3E}">
        <p14:creationId xmlns:p14="http://schemas.microsoft.com/office/powerpoint/2010/main" val="2583179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Đề tài của em tên là robot giải mê cung là được tham khảo từ ý tưởng của các cuộc thi micromouse. Các cuộc thi này nói về, các chú robot nhỏ có tên là micromouse, được đưa vào trong một mê cung bất kỳ để giải ra được đường đi ngắn nhất từ điểm đầu đến điểm cuối nằm giữa bên trong bằng cách tìm ra đường đi tối ưu bằng các giải thuật giải mê cung.</a:t>
            </a:r>
          </a:p>
          <a:p>
            <a:r>
              <a:rPr lang="vi-VN"/>
              <a:t>Tham khảo ý tưởng của micromouse, em sẽ thực hiện đề tài về robot giải mê cung với hai công việc, một là sử dụng cảm biến cùng với giải thuật giải mê cung, hai là áp dụng giải thuật xử lý ảnh và lý thuyết đồ thị để giải mê cung.</a:t>
            </a:r>
            <a:endParaRPr lang="en-US"/>
          </a:p>
        </p:txBody>
      </p:sp>
      <p:sp>
        <p:nvSpPr>
          <p:cNvPr id="4" name="Slide Number Placeholder 3"/>
          <p:cNvSpPr>
            <a:spLocks noGrp="1"/>
          </p:cNvSpPr>
          <p:nvPr>
            <p:ph type="sldNum" sz="quarter" idx="5"/>
          </p:nvPr>
        </p:nvSpPr>
        <p:spPr/>
        <p:txBody>
          <a:bodyPr/>
          <a:lstStyle/>
          <a:p>
            <a:fld id="{6A7D4F28-FEA3-4464-A78E-FB828CF09DEB}" type="slidenum">
              <a:rPr lang="en-US" smtClean="0"/>
              <a:t>4</a:t>
            </a:fld>
            <a:endParaRPr lang="en-US"/>
          </a:p>
        </p:txBody>
      </p:sp>
    </p:spTree>
    <p:extLst>
      <p:ext uri="{BB962C8B-B14F-4D97-AF65-F5344CB8AC3E}">
        <p14:creationId xmlns:p14="http://schemas.microsoft.com/office/powerpoint/2010/main" val="791982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368DC-654B-39E0-9B90-0D42748FDB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925476-F8A3-7BB7-2B06-0421789627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9B6026-3699-160E-CAF7-32A9A81E17F3}"/>
              </a:ext>
            </a:extLst>
          </p:cNvPr>
          <p:cNvSpPr>
            <a:spLocks noGrp="1"/>
          </p:cNvSpPr>
          <p:nvPr>
            <p:ph type="body" idx="1"/>
          </p:nvPr>
        </p:nvSpPr>
        <p:spPr/>
        <p:txBody>
          <a:bodyPr/>
          <a:lstStyle/>
          <a:p>
            <a:r>
              <a:rPr lang="vi-VN"/>
              <a:t>Đề tài của em tên là robot giải mê cung là được tham khảo từ ý tưởng của các cuộc thi micromouse. Các cuộc thi này nói về, các chú robot nhỏ có tên là micromouse, được đưa vào trong một mê cung bất kỳ để giải ra được đường đi ngắn nhất từ điểm đầu đến điểm cuối nằm giữa bên trong bằng cách tìm ra đường đi tối ưu bằng các giải thuật giải mê cung.</a:t>
            </a:r>
          </a:p>
          <a:p>
            <a:r>
              <a:rPr lang="vi-VN"/>
              <a:t>Tham khảo ý tưởng của micromouse, em sẽ thực hiện đề tài về robot giải mê cung với hai công việc, một là sử dụng cảm biến cùng với giải thuật giải mê cung, hai là áp dụng giải thuật xử lý ảnh và lý thuyết đồ thị để giải mê cung.</a:t>
            </a:r>
            <a:endParaRPr lang="en-US"/>
          </a:p>
        </p:txBody>
      </p:sp>
      <p:sp>
        <p:nvSpPr>
          <p:cNvPr id="4" name="Slide Number Placeholder 3">
            <a:extLst>
              <a:ext uri="{FF2B5EF4-FFF2-40B4-BE49-F238E27FC236}">
                <a16:creationId xmlns:a16="http://schemas.microsoft.com/office/drawing/2014/main" id="{6750298E-C7BC-4C72-D7A9-5D3B8E26DFC2}"/>
              </a:ext>
            </a:extLst>
          </p:cNvPr>
          <p:cNvSpPr>
            <a:spLocks noGrp="1"/>
          </p:cNvSpPr>
          <p:nvPr>
            <p:ph type="sldNum" sz="quarter" idx="5"/>
          </p:nvPr>
        </p:nvSpPr>
        <p:spPr/>
        <p:txBody>
          <a:bodyPr/>
          <a:lstStyle/>
          <a:p>
            <a:fld id="{6A7D4F28-FEA3-4464-A78E-FB828CF09DEB}" type="slidenum">
              <a:rPr lang="en-US" smtClean="0"/>
              <a:t>5</a:t>
            </a:fld>
            <a:endParaRPr lang="en-US"/>
          </a:p>
        </p:txBody>
      </p:sp>
    </p:spTree>
    <p:extLst>
      <p:ext uri="{BB962C8B-B14F-4D97-AF65-F5344CB8AC3E}">
        <p14:creationId xmlns:p14="http://schemas.microsoft.com/office/powerpoint/2010/main" val="2538988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1F7DD-AFB9-80DA-9136-EB7A5A44F0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8EF82-D2D1-0E11-79AD-632B607150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61A2D9-0D83-AC68-57F7-4762B2A27E05}"/>
              </a:ext>
            </a:extLst>
          </p:cNvPr>
          <p:cNvSpPr>
            <a:spLocks noGrp="1"/>
          </p:cNvSpPr>
          <p:nvPr>
            <p:ph type="body" idx="1"/>
          </p:nvPr>
        </p:nvSpPr>
        <p:spPr/>
        <p:txBody>
          <a:bodyPr/>
          <a:lstStyle/>
          <a:p>
            <a:r>
              <a:rPr lang="vi-VN"/>
              <a:t>Đề tài của em tên là robot giải mê cung là được tham khảo từ ý tưởng của các cuộc thi micromouse. Các cuộc thi này nói về, các chú robot nhỏ có tên là micromouse, được đưa vào trong một mê cung bất kỳ để giải ra được đường đi ngắn nhất từ điểm đầu đến điểm cuối nằm giữa bên trong bằng cách tìm ra đường đi tối ưu bằng các giải thuật giải mê cung.</a:t>
            </a:r>
          </a:p>
          <a:p>
            <a:r>
              <a:rPr lang="vi-VN"/>
              <a:t>Tham khảo ý tưởng của micromouse, em sẽ thực hiện đề tài về robot giải mê cung với hai công việc, một là sử dụng cảm biến cùng với giải thuật giải mê cung, hai là áp dụng giải thuật xử lý ảnh và lý thuyết đồ thị để giải mê cung.</a:t>
            </a:r>
            <a:endParaRPr lang="en-US"/>
          </a:p>
        </p:txBody>
      </p:sp>
      <p:sp>
        <p:nvSpPr>
          <p:cNvPr id="4" name="Slide Number Placeholder 3">
            <a:extLst>
              <a:ext uri="{FF2B5EF4-FFF2-40B4-BE49-F238E27FC236}">
                <a16:creationId xmlns:a16="http://schemas.microsoft.com/office/drawing/2014/main" id="{00B64136-C470-7E0E-F392-61A273422F40}"/>
              </a:ext>
            </a:extLst>
          </p:cNvPr>
          <p:cNvSpPr>
            <a:spLocks noGrp="1"/>
          </p:cNvSpPr>
          <p:nvPr>
            <p:ph type="sldNum" sz="quarter" idx="5"/>
          </p:nvPr>
        </p:nvSpPr>
        <p:spPr/>
        <p:txBody>
          <a:bodyPr/>
          <a:lstStyle/>
          <a:p>
            <a:fld id="{6A7D4F28-FEA3-4464-A78E-FB828CF09DEB}" type="slidenum">
              <a:rPr lang="en-US" smtClean="0"/>
              <a:t>6</a:t>
            </a:fld>
            <a:endParaRPr lang="en-US"/>
          </a:p>
        </p:txBody>
      </p:sp>
    </p:spTree>
    <p:extLst>
      <p:ext uri="{BB962C8B-B14F-4D97-AF65-F5344CB8AC3E}">
        <p14:creationId xmlns:p14="http://schemas.microsoft.com/office/powerpoint/2010/main" val="3440069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Giải thuật Breadth – first search (BFS) hay còn gọi là giải thuật tìm kiếm theo chiều rộng là một giải thuật được dùng cho việc tìm kiếm trong một cấu trúc dữ liệu cây một nút nào đó thỏa mãn đặc tính được đưa ra. Giải thuật bắt đầu từ rễ của cấu trúc dữ liệu cây và khám phá hết các nút tại độ sâu hiện tại (độ sâu của một nút được đo bằng khoảng cách của nút hiện tại cho đến nút gốc) trước khi chuyển đến các nút khác ở độ sâu tiếp theo.</a:t>
            </a:r>
            <a:endParaRPr lang="en-US" sz="1200"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fld id="{6A7D4F28-FEA3-4464-A78E-FB828CF09DEB}" type="slidenum">
              <a:rPr lang="en-US" smtClean="0"/>
              <a:t>10</a:t>
            </a:fld>
            <a:endParaRPr lang="en-US"/>
          </a:p>
        </p:txBody>
      </p:sp>
    </p:spTree>
    <p:extLst>
      <p:ext uri="{BB962C8B-B14F-4D97-AF65-F5344CB8AC3E}">
        <p14:creationId xmlns:p14="http://schemas.microsoft.com/office/powerpoint/2010/main" val="4186605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Giải thuật Breadth – first search (BFS) hay còn gọi là giải thuật tìm kiếm theo chiều rộng là một giải thuật được dùng cho việc tìm kiếm trong một cấu trúc dữ liệu cây một nút nào đó thỏa mãn đặc tính được đưa ra. Giải thuật bắt đầu từ rễ của cấu trúc dữ liệu cây và khám phá hết các nút tại độ sâu hiện tại (độ sâu của một nút được đo bằng khoảng cách của nút hiện tại cho đến nút gốc) trước khi chuyển đến các nút khác ở độ sâu tiếp theo.</a:t>
            </a:r>
            <a:endParaRPr lang="en-US" sz="1200"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fld id="{6A7D4F28-FEA3-4464-A78E-FB828CF09DEB}" type="slidenum">
              <a:rPr lang="en-US" smtClean="0"/>
              <a:t>11</a:t>
            </a:fld>
            <a:endParaRPr lang="en-US"/>
          </a:p>
        </p:txBody>
      </p:sp>
    </p:spTree>
    <p:extLst>
      <p:ext uri="{BB962C8B-B14F-4D97-AF65-F5344CB8AC3E}">
        <p14:creationId xmlns:p14="http://schemas.microsoft.com/office/powerpoint/2010/main" val="1764189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703A4-91AD-F703-AEFF-233A472352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7943D-0AE4-9CDA-8930-CE426AF21A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B62AC-E79F-87AC-8FC1-F1F082BB32E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kern="1200">
                <a:solidFill>
                  <a:schemeClr val="tx1"/>
                </a:solidFill>
                <a:effectLst/>
                <a:latin typeface="+mn-lt"/>
                <a:ea typeface="+mn-ea"/>
                <a:cs typeface="+mn-cs"/>
              </a:rPr>
              <a:t>Giải thuật Breadth – first search (BFS) hay còn gọi là giải thuật tìm kiếm theo chiều rộng là một giải thuật được dùng cho việc tìm kiếm trong một cấu trúc dữ liệu cây một nút nào đó thỏa mãn đặc tính được đưa ra. Giải thuật bắt đầu từ rễ của cấu trúc dữ liệu cây và khám phá hết các nút tại độ sâu hiện tại (độ sâu của một nút được đo bằng khoảng cách của nút hiện tại cho đến nút gốc) trước khi chuyển đến các nút khác ở độ sâu tiếp theo.</a:t>
            </a:r>
            <a:endParaRPr lang="en-US" sz="1200" kern="1200">
              <a:solidFill>
                <a:schemeClr val="tx1"/>
              </a:solidFill>
              <a:effectLst/>
              <a:latin typeface="+mn-lt"/>
              <a:ea typeface="+mn-ea"/>
              <a:cs typeface="+mn-cs"/>
            </a:endParaRPr>
          </a:p>
          <a:p>
            <a:endParaRPr lang="en-US"/>
          </a:p>
          <a:p>
            <a:endParaRPr lang="en-US"/>
          </a:p>
        </p:txBody>
      </p:sp>
      <p:sp>
        <p:nvSpPr>
          <p:cNvPr id="4" name="Slide Number Placeholder 3">
            <a:extLst>
              <a:ext uri="{FF2B5EF4-FFF2-40B4-BE49-F238E27FC236}">
                <a16:creationId xmlns:a16="http://schemas.microsoft.com/office/drawing/2014/main" id="{E79C9478-076F-E20B-F6CC-D12DD6AD2838}"/>
              </a:ext>
            </a:extLst>
          </p:cNvPr>
          <p:cNvSpPr>
            <a:spLocks noGrp="1"/>
          </p:cNvSpPr>
          <p:nvPr>
            <p:ph type="sldNum" sz="quarter" idx="5"/>
          </p:nvPr>
        </p:nvSpPr>
        <p:spPr/>
        <p:txBody>
          <a:bodyPr/>
          <a:lstStyle/>
          <a:p>
            <a:fld id="{6A7D4F28-FEA3-4464-A78E-FB828CF09DEB}" type="slidenum">
              <a:rPr lang="en-US" smtClean="0"/>
              <a:t>12</a:t>
            </a:fld>
            <a:endParaRPr lang="en-US"/>
          </a:p>
        </p:txBody>
      </p:sp>
    </p:spTree>
    <p:extLst>
      <p:ext uri="{BB962C8B-B14F-4D97-AF65-F5344CB8AC3E}">
        <p14:creationId xmlns:p14="http://schemas.microsoft.com/office/powerpoint/2010/main" val="2961639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B8D56CA-1FB1-45F7-9AE6-22C8B64E8A46}"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900748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8D56CA-1FB1-45F7-9AE6-22C8B64E8A46}"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1022404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Slide Number Placeholder 4">
            <a:extLst>
              <a:ext uri="{FF2B5EF4-FFF2-40B4-BE49-F238E27FC236}">
                <a16:creationId xmlns:a16="http://schemas.microsoft.com/office/drawing/2014/main" id="{44890067-04E9-4ACF-9F26-BD983936BB2C}"/>
              </a:ext>
            </a:extLst>
          </p:cNvPr>
          <p:cNvSpPr txBox="1">
            <a:spLocks/>
          </p:cNvSpPr>
          <p:nvPr userDrawn="1"/>
        </p:nvSpPr>
        <p:spPr>
          <a:xfrm>
            <a:off x="933123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B52484-3F3B-4902-85DE-3D8B855FD7F0}" type="slidenum">
              <a:rPr lang="en-US" sz="2000" smtClean="0"/>
              <a:pPr/>
              <a:t>‹#›</a:t>
            </a:fld>
            <a:endParaRPr lang="en-US"/>
          </a:p>
        </p:txBody>
      </p:sp>
    </p:spTree>
    <p:extLst>
      <p:ext uri="{BB962C8B-B14F-4D97-AF65-F5344CB8AC3E}">
        <p14:creationId xmlns:p14="http://schemas.microsoft.com/office/powerpoint/2010/main" val="3882122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8A2D584-57D8-4B15-B385-ED486F8125D1}"/>
              </a:ext>
            </a:extLst>
          </p:cNvPr>
          <p:cNvSpPr>
            <a:spLocks noGrp="1"/>
          </p:cNvSpPr>
          <p:nvPr>
            <p:ph type="dt" sz="half" idx="10"/>
          </p:nvPr>
        </p:nvSpPr>
        <p:spPr/>
        <p:txBody>
          <a:bodyPr/>
          <a:lstStyle/>
          <a:p>
            <a:fld id="{2B8D56CA-1FB1-45F7-9AE6-22C8B64E8A46}" type="datetimeFigureOut">
              <a:rPr lang="en-US" smtClean="0"/>
              <a:t>5/27/2025</a:t>
            </a:fld>
            <a:endParaRPr lang="en-US"/>
          </a:p>
        </p:txBody>
      </p:sp>
      <p:sp>
        <p:nvSpPr>
          <p:cNvPr id="4" name="Footer Placeholder 3">
            <a:extLst>
              <a:ext uri="{FF2B5EF4-FFF2-40B4-BE49-F238E27FC236}">
                <a16:creationId xmlns:a16="http://schemas.microsoft.com/office/drawing/2014/main" id="{D39EEB0F-1278-4B18-AC07-5B4D662CA2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C1FA48-9F55-40D9-BD24-1D8280EAC395}"/>
              </a:ext>
            </a:extLst>
          </p:cNvPr>
          <p:cNvSpPr>
            <a:spLocks noGrp="1"/>
          </p:cNvSpPr>
          <p:nvPr>
            <p:ph type="sldNum" sz="quarter" idx="12"/>
          </p:nvPr>
        </p:nvSpPr>
        <p:spPr/>
        <p:txBody>
          <a:bodyPr/>
          <a:lstStyle/>
          <a:p>
            <a:fld id="{F50D0740-B3A3-4BC2-8C19-FD45B42068ED}" type="slidenum">
              <a:rPr lang="en-US" smtClean="0"/>
              <a:t>‹#›</a:t>
            </a:fld>
            <a:endParaRPr lang="en-US"/>
          </a:p>
        </p:txBody>
      </p:sp>
      <p:sp>
        <p:nvSpPr>
          <p:cNvPr id="21" name="Slide Number Placeholder 4">
            <a:extLst>
              <a:ext uri="{FF2B5EF4-FFF2-40B4-BE49-F238E27FC236}">
                <a16:creationId xmlns:a16="http://schemas.microsoft.com/office/drawing/2014/main" id="{7E8E7EE3-79F5-468F-8691-28DD2D5C4877}"/>
              </a:ext>
            </a:extLst>
          </p:cNvPr>
          <p:cNvSpPr txBox="1">
            <a:spLocks/>
          </p:cNvSpPr>
          <p:nvPr userDrawn="1"/>
        </p:nvSpPr>
        <p:spPr>
          <a:xfrm>
            <a:off x="9331234"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BB52484-3F3B-4902-85DE-3D8B855FD7F0}" type="slidenum">
              <a:rPr lang="en-US" sz="2000" smtClean="0"/>
              <a:pPr/>
              <a:t>‹#›</a:t>
            </a:fld>
            <a:endParaRPr lang="en-US"/>
          </a:p>
        </p:txBody>
      </p:sp>
    </p:spTree>
    <p:extLst>
      <p:ext uri="{BB962C8B-B14F-4D97-AF65-F5344CB8AC3E}">
        <p14:creationId xmlns:p14="http://schemas.microsoft.com/office/powerpoint/2010/main" val="3760266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lumMod val="85000"/>
          </a:schemeClr>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B8D56CA-1FB1-45F7-9AE6-22C8B64E8A46}"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0D0740-B3A3-4BC2-8C19-FD45B42068ED}" type="slidenum">
              <a:rPr lang="en-US" smtClean="0"/>
              <a:t>‹#›</a:t>
            </a:fld>
            <a:endParaRPr lang="en-US"/>
          </a:p>
        </p:txBody>
      </p:sp>
      <p:sp>
        <p:nvSpPr>
          <p:cNvPr id="10" name="Diamond 9">
            <a:extLst>
              <a:ext uri="{FF2B5EF4-FFF2-40B4-BE49-F238E27FC236}">
                <a16:creationId xmlns:a16="http://schemas.microsoft.com/office/drawing/2014/main" id="{6EE87B44-6A65-474F-8D2C-5ED6345F53BC}"/>
              </a:ext>
            </a:extLst>
          </p:cNvPr>
          <p:cNvSpPr/>
          <p:nvPr userDrawn="1"/>
        </p:nvSpPr>
        <p:spPr>
          <a:xfrm>
            <a:off x="-1196788" y="-2098102"/>
            <a:ext cx="11255180" cy="11127799"/>
          </a:xfrm>
          <a:prstGeom prst="diamond">
            <a:avLst/>
          </a:prstGeom>
          <a:noFill/>
          <a:ln w="76200">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1FC39F6-AB08-4E49-BDB6-4F466C9BB984}"/>
              </a:ext>
            </a:extLst>
          </p:cNvPr>
          <p:cNvSpPr/>
          <p:nvPr userDrawn="1"/>
        </p:nvSpPr>
        <p:spPr>
          <a:xfrm rot="18834794">
            <a:off x="8392983" y="-1881190"/>
            <a:ext cx="5686425" cy="3514725"/>
          </a:xfrm>
          <a:prstGeom prst="rect">
            <a:avLst/>
          </a:prstGeom>
          <a:no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8597FBA-0A4B-4EE1-9F5B-8E2DBAC7A215}"/>
              </a:ext>
            </a:extLst>
          </p:cNvPr>
          <p:cNvSpPr/>
          <p:nvPr userDrawn="1"/>
        </p:nvSpPr>
        <p:spPr>
          <a:xfrm rot="18834794">
            <a:off x="8629493" y="5867152"/>
            <a:ext cx="1799150" cy="1998490"/>
          </a:xfrm>
          <a:prstGeom prst="rect">
            <a:avLst/>
          </a:prstGeom>
          <a:noFill/>
          <a:ln w="762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C4E0BBB2-17DE-4C06-8F1D-8D82F61DA42F}"/>
              </a:ext>
            </a:extLst>
          </p:cNvPr>
          <p:cNvSpPr/>
          <p:nvPr userDrawn="1"/>
        </p:nvSpPr>
        <p:spPr>
          <a:xfrm>
            <a:off x="7014755" y="1098658"/>
            <a:ext cx="4498330" cy="4757734"/>
          </a:xfrm>
          <a:prstGeom prst="diamond">
            <a:avLst/>
          </a:prstGeom>
          <a:solidFill>
            <a:schemeClr val="accent5">
              <a:lumMod val="20000"/>
              <a:lumOff val="80000"/>
            </a:schemeClr>
          </a:solidFill>
          <a:ln>
            <a:noFill/>
          </a:ln>
          <a:effectLst>
            <a:outerShdw blurRad="571500" dist="38100" dir="13500000" algn="b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iamond 13">
            <a:extLst>
              <a:ext uri="{FF2B5EF4-FFF2-40B4-BE49-F238E27FC236}">
                <a16:creationId xmlns:a16="http://schemas.microsoft.com/office/drawing/2014/main" id="{40D7040D-7D73-4CD9-9E27-E4D9DA5A2863}"/>
              </a:ext>
            </a:extLst>
          </p:cNvPr>
          <p:cNvSpPr/>
          <p:nvPr userDrawn="1"/>
        </p:nvSpPr>
        <p:spPr>
          <a:xfrm>
            <a:off x="10414521" y="2600324"/>
            <a:ext cx="1672694" cy="1769153"/>
          </a:xfrm>
          <a:prstGeom prst="diamond">
            <a:avLst/>
          </a:prstGeom>
          <a:solidFill>
            <a:srgbClr val="CEF5FE"/>
          </a:solidFill>
          <a:ln>
            <a:noFill/>
          </a:ln>
          <a:effectLst>
            <a:outerShdw blurRad="596900" dist="38100" dir="13500000" algn="b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iamond 14">
            <a:extLst>
              <a:ext uri="{FF2B5EF4-FFF2-40B4-BE49-F238E27FC236}">
                <a16:creationId xmlns:a16="http://schemas.microsoft.com/office/drawing/2014/main" id="{A227FB33-E9A4-464F-8704-BDB0C27E854F}"/>
              </a:ext>
            </a:extLst>
          </p:cNvPr>
          <p:cNvSpPr/>
          <p:nvPr userDrawn="1"/>
        </p:nvSpPr>
        <p:spPr>
          <a:xfrm>
            <a:off x="8185304" y="4581774"/>
            <a:ext cx="2737325" cy="2895178"/>
          </a:xfrm>
          <a:prstGeom prst="diamond">
            <a:avLst/>
          </a:prstGeom>
          <a:solidFill>
            <a:srgbClr val="E7FCFF"/>
          </a:solidFill>
          <a:ln>
            <a:noFill/>
          </a:ln>
          <a:effectLst>
            <a:outerShdw blurRad="596900" dist="38100" dir="13500000" algn="br" rotWithShape="0">
              <a:prstClr val="black">
                <a:alpha val="5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iamond 18">
            <a:extLst>
              <a:ext uri="{FF2B5EF4-FFF2-40B4-BE49-F238E27FC236}">
                <a16:creationId xmlns:a16="http://schemas.microsoft.com/office/drawing/2014/main" id="{D54731D2-AB4A-48FD-9123-9CD73D8888A7}"/>
              </a:ext>
            </a:extLst>
          </p:cNvPr>
          <p:cNvSpPr/>
          <p:nvPr userDrawn="1"/>
        </p:nvSpPr>
        <p:spPr>
          <a:xfrm>
            <a:off x="7108481" y="1506071"/>
            <a:ext cx="4404604" cy="4523292"/>
          </a:xfrm>
          <a:prstGeom prst="diamond">
            <a:avLst/>
          </a:prstGeom>
          <a:solidFill>
            <a:schemeClr val="bg1">
              <a:lumMod val="95000"/>
            </a:schemeClr>
          </a:solidFill>
          <a:ln>
            <a:noFill/>
          </a:ln>
          <a:effectLst>
            <a:outerShdw blurRad="571500" dist="38100" dir="13500000" algn="br" rotWithShape="0">
              <a:prstClr val="black">
                <a:alpha val="5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5C9AACC-F8A8-4793-9CB4-758257C539BB}"/>
              </a:ext>
            </a:extLst>
          </p:cNvPr>
          <p:cNvPicPr>
            <a:picLocks noChangeAspect="1"/>
          </p:cNvPicPr>
          <p:nvPr userDrawn="1"/>
        </p:nvPicPr>
        <p:blipFill>
          <a:blip r:embed="rId2">
            <a:extLst>
              <a:ext uri="{BEBA8EAE-BF5A-486C-A8C5-ECC9F3942E4B}">
                <a14:imgProps xmlns:a14="http://schemas.microsoft.com/office/drawing/2010/main">
                  <a14:imgLayer r:embed="rId3">
                    <a14:imgEffect>
                      <a14:backgroundRemoval t="9871" b="91909" l="10000" r="90000">
                        <a14:foregroundMark x1="50674" y1="30906" x2="50674" y2="30906"/>
                        <a14:foregroundMark x1="46517" y1="26537" x2="46517" y2="26537"/>
                        <a14:foregroundMark x1="57079" y1="17961" x2="57079" y2="17961"/>
                        <a14:foregroundMark x1="59663" y1="15372" x2="59663" y2="15372"/>
                        <a14:foregroundMark x1="66292" y1="34628" x2="66292" y2="34628"/>
                        <a14:foregroundMark x1="33034" y1="38835" x2="33034" y2="38835"/>
                        <a14:foregroundMark x1="35730" y1="38188" x2="35730" y2="38188"/>
                        <a14:foregroundMark x1="39888" y1="51294" x2="39888" y2="51294"/>
                        <a14:foregroundMark x1="47640" y1="61327" x2="47640" y2="61327"/>
                        <a14:foregroundMark x1="50899" y1="68447" x2="50899" y2="68447"/>
                        <a14:foregroundMark x1="53820" y1="84790" x2="53820" y2="84790"/>
                        <a14:foregroundMark x1="50674" y1="91909" x2="50674" y2="91909"/>
                      </a14:backgroundRemoval>
                    </a14:imgEffect>
                  </a14:imgLayer>
                </a14:imgProps>
              </a:ext>
              <a:ext uri="{28A0092B-C50C-407E-A947-70E740481C1C}">
                <a14:useLocalDpi xmlns:a14="http://schemas.microsoft.com/office/drawing/2010/main" val="0"/>
              </a:ext>
            </a:extLst>
          </a:blip>
          <a:stretch>
            <a:fillRect/>
          </a:stretch>
        </p:blipFill>
        <p:spPr>
          <a:xfrm flipH="1">
            <a:off x="7476735" y="2220664"/>
            <a:ext cx="3890101" cy="2845084"/>
          </a:xfrm>
          <a:prstGeom prst="rect">
            <a:avLst/>
          </a:prstGeom>
        </p:spPr>
      </p:pic>
      <p:pic>
        <p:nvPicPr>
          <p:cNvPr id="22" name="Picture 21">
            <a:extLst>
              <a:ext uri="{FF2B5EF4-FFF2-40B4-BE49-F238E27FC236}">
                <a16:creationId xmlns:a16="http://schemas.microsoft.com/office/drawing/2014/main" id="{E221904C-42F2-4F4F-90B7-022B778089B3}"/>
              </a:ext>
            </a:extLst>
          </p:cNvPr>
          <p:cNvPicPr>
            <a:picLocks noChangeAspect="1"/>
          </p:cNvPicPr>
          <p:nvPr userDrawn="1"/>
        </p:nvPicPr>
        <p:blipFill>
          <a:blip r:embed="rId4" cstate="print">
            <a:extLst>
              <a:ext uri="{BEBA8EAE-BF5A-486C-A8C5-ECC9F3942E4B}">
                <a14:imgProps xmlns:a14="http://schemas.microsoft.com/office/drawing/2010/main">
                  <a14:imgLayer r:embed="rId5">
                    <a14:imgEffect>
                      <a14:backgroundRemoval t="10000" b="90000" l="10000" r="90000">
                        <a14:foregroundMark x1="54444" y1="25394" x2="54444" y2="25394"/>
                        <a14:foregroundMark x1="44333" y1="22835" x2="44333" y2="22835"/>
                        <a14:foregroundMark x1="35222" y1="56496" x2="35222" y2="56496"/>
                        <a14:foregroundMark x1="43889" y1="45276" x2="43889" y2="45276"/>
                        <a14:foregroundMark x1="53333" y1="44291" x2="53333" y2="44291"/>
                        <a14:foregroundMark x1="55667" y1="55315" x2="55667" y2="55315"/>
                        <a14:foregroundMark x1="53778" y1="55315" x2="53778" y2="55315"/>
                        <a14:foregroundMark x1="51111" y1="57087" x2="51111" y2="57087"/>
                        <a14:foregroundMark x1="48333" y1="59449" x2="48333" y2="59449"/>
                        <a14:foregroundMark x1="47333" y1="55709" x2="47333" y2="55709"/>
                        <a14:foregroundMark x1="43556" y1="55315" x2="43556" y2="55315"/>
                        <a14:backgroundMark x1="46444" y1="56693" x2="46444" y2="56693"/>
                        <a14:backgroundMark x1="46444" y1="56299" x2="46556" y2="56299"/>
                      </a14:backgroundRemoval>
                    </a14:imgEffect>
                  </a14:imgLayer>
                </a14:imgProps>
              </a:ext>
              <a:ext uri="{28A0092B-C50C-407E-A947-70E740481C1C}">
                <a14:useLocalDpi xmlns:a14="http://schemas.microsoft.com/office/drawing/2010/main" val="0"/>
              </a:ext>
            </a:extLst>
          </a:blip>
          <a:stretch>
            <a:fillRect/>
          </a:stretch>
        </p:blipFill>
        <p:spPr>
          <a:xfrm>
            <a:off x="-370148" y="63717"/>
            <a:ext cx="2098125" cy="1184275"/>
          </a:xfrm>
          <a:prstGeom prst="rect">
            <a:avLst/>
          </a:prstGeom>
        </p:spPr>
      </p:pic>
      <p:pic>
        <p:nvPicPr>
          <p:cNvPr id="24" name="Picture 23">
            <a:extLst>
              <a:ext uri="{FF2B5EF4-FFF2-40B4-BE49-F238E27FC236}">
                <a16:creationId xmlns:a16="http://schemas.microsoft.com/office/drawing/2014/main" id="{A019A0B0-BB8F-450C-A438-64E96CE50331}"/>
              </a:ext>
            </a:extLst>
          </p:cNvPr>
          <p:cNvPicPr>
            <a:picLocks noChangeAspect="1"/>
          </p:cNvPicPr>
          <p:nvPr userDrawn="1"/>
        </p:nvPicPr>
        <p:blipFill>
          <a:blip r:embed="rId6">
            <a:extLst>
              <a:ext uri="{BEBA8EAE-BF5A-486C-A8C5-ECC9F3942E4B}">
                <a14:imgProps xmlns:a14="http://schemas.microsoft.com/office/drawing/2010/main">
                  <a14:imgLayer r:embed="rId7">
                    <a14:imgEffect>
                      <a14:backgroundRemoval t="0" b="96135" l="3704" r="98354">
                        <a14:foregroundMark x1="13580" y1="52657" x2="13580" y2="52657"/>
                        <a14:foregroundMark x1="16049" y1="35749" x2="16049" y2="35749"/>
                        <a14:foregroundMark x1="41975" y1="1449" x2="41975" y2="1449"/>
                        <a14:foregroundMark x1="3704" y1="13043" x2="3704" y2="13043"/>
                        <a14:foregroundMark x1="98765" y1="78744" x2="98765" y2="78744"/>
                        <a14:foregroundMark x1="47737" y1="96135" x2="47737" y2="96135"/>
                        <a14:foregroundMark x1="91770" y1="92754" x2="91770" y2="92754"/>
                        <a14:backgroundMark x1="93416" y1="91304" x2="93416" y2="91304"/>
                        <a14:backgroundMark x1="91770" y1="93720" x2="91770" y2="93720"/>
                        <a14:backgroundMark x1="92181" y1="93237" x2="92181" y2="93237"/>
                        <a14:backgroundMark x1="93416" y1="91787" x2="93416" y2="91787"/>
                        <a14:backgroundMark x1="93004" y1="93237" x2="93004" y2="93237"/>
                        <a14:backgroundMark x1="91358" y1="92754" x2="91358" y2="92754"/>
                        <a14:backgroundMark x1="87243" y1="91787" x2="87243" y2="91787"/>
                        <a14:backgroundMark x1="19753" y1="29469" x2="19753" y2="29469"/>
                        <a14:backgroundMark x1="21399" y1="27053" x2="18107" y2="30918"/>
                        <a14:backgroundMark x1="94239" y1="88406" x2="92181" y2="91787"/>
                        <a14:backgroundMark x1="93416" y1="88406" x2="93416" y2="88406"/>
                        <a14:backgroundMark x1="94650" y1="88406" x2="94650" y2="88406"/>
                        <a14:backgroundMark x1="94650" y1="87440" x2="93827" y2="87923"/>
                        <a14:backgroundMark x1="86008" y1="93720" x2="88066" y2="92754"/>
                        <a14:backgroundMark x1="92181" y1="93720" x2="91770" y2="91787"/>
                      </a14:backgroundRemoval>
                    </a14:imgEffect>
                  </a14:imgLayer>
                </a14:imgProps>
              </a:ext>
              <a:ext uri="{28A0092B-C50C-407E-A947-70E740481C1C}">
                <a14:useLocalDpi xmlns:a14="http://schemas.microsoft.com/office/drawing/2010/main" val="0"/>
              </a:ext>
            </a:extLst>
          </a:blip>
          <a:stretch>
            <a:fillRect/>
          </a:stretch>
        </p:blipFill>
        <p:spPr>
          <a:xfrm>
            <a:off x="10829845" y="162937"/>
            <a:ext cx="1157287" cy="985837"/>
          </a:xfrm>
          <a:prstGeom prst="rect">
            <a:avLst/>
          </a:prstGeom>
        </p:spPr>
      </p:pic>
    </p:spTree>
    <p:extLst>
      <p:ext uri="{BB962C8B-B14F-4D97-AF65-F5344CB8AC3E}">
        <p14:creationId xmlns:p14="http://schemas.microsoft.com/office/powerpoint/2010/main" val="1879501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8D56CA-1FB1-45F7-9AE6-22C8B64E8A46}"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1006978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8D56CA-1FB1-45F7-9AE6-22C8B64E8A46}"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5853639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8D56CA-1FB1-45F7-9AE6-22C8B64E8A46}"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3563899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2B8D56CA-1FB1-45F7-9AE6-22C8B64E8A46}"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29372111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8D56CA-1FB1-45F7-9AE6-22C8B64E8A46}" type="datetimeFigureOut">
              <a:rPr lang="en-US" smtClean="0"/>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34165131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8D56CA-1FB1-45F7-9AE6-22C8B64E8A46}"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3989655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8D56CA-1FB1-45F7-9AE6-22C8B64E8A46}"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9166967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8D56CA-1FB1-45F7-9AE6-22C8B64E8A46}"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4273482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8D56CA-1FB1-45F7-9AE6-22C8B64E8A46}"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150354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8D56CA-1FB1-45F7-9AE6-22C8B64E8A46}"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22008152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EBF69-F345-4A84-AF9C-BB9736B8560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18D57BE8-C1A4-4F7F-9074-07CC0CB05BDE}"/>
              </a:ext>
            </a:extLst>
          </p:cNvPr>
          <p:cNvSpPr>
            <a:spLocks noGrp="1"/>
          </p:cNvSpPr>
          <p:nvPr>
            <p:ph type="dt" sz="half" idx="10"/>
          </p:nvPr>
        </p:nvSpPr>
        <p:spPr/>
        <p:txBody>
          <a:bodyPr/>
          <a:lstStyle/>
          <a:p>
            <a:fld id="{2B8D56CA-1FB1-45F7-9AE6-22C8B64E8A46}" type="datetimeFigureOut">
              <a:rPr lang="en-US" smtClean="0"/>
              <a:t>5/27/2025</a:t>
            </a:fld>
            <a:endParaRPr lang="en-US"/>
          </a:p>
        </p:txBody>
      </p:sp>
      <p:sp>
        <p:nvSpPr>
          <p:cNvPr id="4" name="Footer Placeholder 3">
            <a:extLst>
              <a:ext uri="{FF2B5EF4-FFF2-40B4-BE49-F238E27FC236}">
                <a16:creationId xmlns:a16="http://schemas.microsoft.com/office/drawing/2014/main" id="{05CF864A-D6B9-44E9-B409-DB32610E5C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FFC429-50CC-41E5-8F18-C62E579DB504}"/>
              </a:ext>
            </a:extLst>
          </p:cNvPr>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4019504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8D56CA-1FB1-45F7-9AE6-22C8B64E8A46}"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3706754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8D56CA-1FB1-45F7-9AE6-22C8B64E8A46}"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3164832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8D56CA-1FB1-45F7-9AE6-22C8B64E8A46}"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280937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8D56CA-1FB1-45F7-9AE6-22C8B64E8A46}" type="datetimeFigureOut">
              <a:rPr lang="en-US" smtClean="0"/>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895187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8D56CA-1FB1-45F7-9AE6-22C8B64E8A46}"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597300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B8D56CA-1FB1-45F7-9AE6-22C8B64E8A46}"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3550184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8D56CA-1FB1-45F7-9AE6-22C8B64E8A46}"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0D0740-B3A3-4BC2-8C19-FD45B42068ED}" type="slidenum">
              <a:rPr lang="en-US" smtClean="0"/>
              <a:t>‹#›</a:t>
            </a:fld>
            <a:endParaRPr lang="en-US"/>
          </a:p>
        </p:txBody>
      </p:sp>
    </p:spTree>
    <p:extLst>
      <p:ext uri="{BB962C8B-B14F-4D97-AF65-F5344CB8AC3E}">
        <p14:creationId xmlns:p14="http://schemas.microsoft.com/office/powerpoint/2010/main" val="294869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8D56CA-1FB1-45F7-9AE6-22C8B64E8A46}" type="datetimeFigureOut">
              <a:rPr lang="en-US" smtClean="0"/>
              <a:t>5/27/2025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D0740-B3A3-4BC2-8C19-FD45B42068ED}" type="slidenum">
              <a:rPr lang="en-US" smtClean="0"/>
              <a:t>‹#›</a:t>
            </a:fld>
            <a:endParaRPr lang="en-US"/>
          </a:p>
        </p:txBody>
      </p:sp>
      <p:sp>
        <p:nvSpPr>
          <p:cNvPr id="7" name="Rectangle 6"/>
          <p:cNvSpPr/>
          <p:nvPr userDrawn="1"/>
        </p:nvSpPr>
        <p:spPr>
          <a:xfrm>
            <a:off x="10926858" y="150581"/>
            <a:ext cx="1210044" cy="1106244"/>
          </a:xfrm>
          <a:prstGeom prst="rect">
            <a:avLst/>
          </a:prstGeom>
          <a:blipFill dpi="0" rotWithShape="1">
            <a:blip r:embed="rId1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3869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70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8D56CA-1FB1-45F7-9AE6-22C8B64E8A46}" type="datetimeFigureOut">
              <a:rPr lang="en-US" smtClean="0"/>
              <a:t>5/27/2025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0D0740-B3A3-4BC2-8C19-FD45B42068ED}" type="slidenum">
              <a:rPr lang="en-US" smtClean="0"/>
              <a:t>‹#›</a:t>
            </a:fld>
            <a:endParaRPr lang="en-US"/>
          </a:p>
        </p:txBody>
      </p:sp>
    </p:spTree>
    <p:extLst>
      <p:ext uri="{BB962C8B-B14F-4D97-AF65-F5344CB8AC3E}">
        <p14:creationId xmlns:p14="http://schemas.microsoft.com/office/powerpoint/2010/main" val="78687140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940F0C-408E-4A16-85FC-303FCBB31E4F}"/>
              </a:ext>
            </a:extLst>
          </p:cNvPr>
          <p:cNvSpPr txBox="1">
            <a:spLocks noChangeArrowheads="1"/>
          </p:cNvSpPr>
          <p:nvPr/>
        </p:nvSpPr>
        <p:spPr bwMode="auto">
          <a:xfrm>
            <a:off x="0" y="138412"/>
            <a:ext cx="12192000" cy="1508105"/>
          </a:xfrm>
          <a:prstGeom prst="rect">
            <a:avLst/>
          </a:prstGeom>
          <a:solidFill>
            <a:srgbClr val="0070C0"/>
          </a:solidFill>
          <a:ln>
            <a:solidFill>
              <a:schemeClr val="tx1">
                <a:lumMod val="75000"/>
                <a:lumOff val="25000"/>
              </a:schemeClr>
            </a:solidFill>
          </a:ln>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ts val="300"/>
              </a:spcBef>
              <a:buFontTx/>
              <a:buNone/>
            </a:pPr>
            <a:endParaRPr lang="en-US" altLang="en-US" sz="1400" b="1" dirty="0">
              <a:solidFill>
                <a:schemeClr val="bg1"/>
              </a:solidFill>
              <a:latin typeface="Cambria" panose="02040503050406030204" pitchFamily="18" charset="0"/>
              <a:ea typeface="Cambria" panose="02040503050406030204" pitchFamily="18" charset="0"/>
              <a:cs typeface="Arial" panose="020B0604020202020204" pitchFamily="34" charset="0"/>
            </a:endParaRPr>
          </a:p>
          <a:p>
            <a:pPr algn="ctr">
              <a:lnSpc>
                <a:spcPct val="100000"/>
              </a:lnSpc>
              <a:spcBef>
                <a:spcPts val="300"/>
              </a:spcBef>
              <a:buFontTx/>
              <a:buNone/>
            </a:pPr>
            <a:r>
              <a:rPr lang="en-US" altLang="en-US" sz="1800" b="1" dirty="0">
                <a:solidFill>
                  <a:schemeClr val="bg1"/>
                </a:solidFill>
                <a:latin typeface="Cambria" panose="02040503050406030204" pitchFamily="18" charset="0"/>
                <a:ea typeface="Cambria" panose="02040503050406030204" pitchFamily="18" charset="0"/>
                <a:cs typeface="Arial" panose="020B0604020202020204" pitchFamily="34" charset="0"/>
              </a:rPr>
              <a:t>ĐẠI HỌC QUỐC GIA THÀNH PHỐ HỒ CHÍ MINH</a:t>
            </a:r>
          </a:p>
          <a:p>
            <a:pPr algn="ctr">
              <a:lnSpc>
                <a:spcPct val="100000"/>
              </a:lnSpc>
              <a:spcBef>
                <a:spcPts val="300"/>
              </a:spcBef>
              <a:buFontTx/>
              <a:buNone/>
            </a:pPr>
            <a:r>
              <a:rPr lang="en-US" altLang="en-US" sz="1800" b="1" dirty="0">
                <a:solidFill>
                  <a:schemeClr val="bg1"/>
                </a:solidFill>
                <a:latin typeface="Cambria" panose="02040503050406030204" pitchFamily="18" charset="0"/>
                <a:ea typeface="Cambria" panose="02040503050406030204" pitchFamily="18" charset="0"/>
                <a:cs typeface="Arial" panose="020B0604020202020204" pitchFamily="34" charset="0"/>
              </a:rPr>
              <a:t>TR</a:t>
            </a:r>
            <a:r>
              <a:rPr lang="vi-VN" altLang="en-US" sz="1800" b="1" dirty="0">
                <a:solidFill>
                  <a:schemeClr val="bg1"/>
                </a:solidFill>
                <a:latin typeface="Cambria" panose="02040503050406030204" pitchFamily="18" charset="0"/>
                <a:ea typeface="Cambria" panose="02040503050406030204" pitchFamily="18" charset="0"/>
                <a:cs typeface="Arial" panose="020B0604020202020204" pitchFamily="34" charset="0"/>
              </a:rPr>
              <a:t>Ư</a:t>
            </a:r>
            <a:r>
              <a:rPr lang="en-US" altLang="en-US" sz="1800" b="1" dirty="0">
                <a:solidFill>
                  <a:schemeClr val="bg1"/>
                </a:solidFill>
                <a:latin typeface="Cambria" panose="02040503050406030204" pitchFamily="18" charset="0"/>
                <a:ea typeface="Cambria" panose="02040503050406030204" pitchFamily="18" charset="0"/>
                <a:cs typeface="Arial" panose="020B0604020202020204" pitchFamily="34" charset="0"/>
              </a:rPr>
              <a:t>ỜNG ĐẠI HỌC BÁCH KHOA</a:t>
            </a:r>
          </a:p>
          <a:p>
            <a:pPr algn="ctr">
              <a:lnSpc>
                <a:spcPct val="100000"/>
              </a:lnSpc>
              <a:spcBef>
                <a:spcPts val="300"/>
              </a:spcBef>
              <a:buFontTx/>
              <a:buNone/>
            </a:pPr>
            <a:r>
              <a:rPr lang="en-US" altLang="en-US" sz="1800" b="1" dirty="0">
                <a:solidFill>
                  <a:schemeClr val="bg1"/>
                </a:solidFill>
                <a:latin typeface="Cambria" panose="02040503050406030204" pitchFamily="18" charset="0"/>
                <a:ea typeface="Cambria" panose="02040503050406030204" pitchFamily="18" charset="0"/>
                <a:cs typeface="Arial" panose="020B0604020202020204" pitchFamily="34" charset="0"/>
              </a:rPr>
              <a:t>KHOA </a:t>
            </a:r>
            <a:r>
              <a:rPr lang="en-US" altLang="en-US" sz="1800" b="1" dirty="0" err="1">
                <a:solidFill>
                  <a:schemeClr val="bg1"/>
                </a:solidFill>
                <a:latin typeface="Cambria" panose="02040503050406030204" pitchFamily="18" charset="0"/>
                <a:ea typeface="Cambria" panose="02040503050406030204" pitchFamily="18" charset="0"/>
                <a:cs typeface="Arial" panose="020B0604020202020204" pitchFamily="34" charset="0"/>
              </a:rPr>
              <a:t>KHOA</a:t>
            </a:r>
            <a:r>
              <a:rPr lang="en-US" altLang="en-US" sz="1800" b="1"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vi-VN" altLang="en-US" sz="1800" b="1" dirty="0">
                <a:solidFill>
                  <a:schemeClr val="bg1"/>
                </a:solidFill>
                <a:latin typeface="Cambria" panose="02040503050406030204" pitchFamily="18" charset="0"/>
                <a:ea typeface="Cambria" panose="02040503050406030204" pitchFamily="18" charset="0"/>
                <a:cs typeface="Arial" panose="020B0604020202020204" pitchFamily="34" charset="0"/>
              </a:rPr>
              <a:t>HỌC VÀ KỸ THUẬT MÁY TÍNH</a:t>
            </a:r>
            <a:endParaRPr lang="en-US" altLang="en-US" sz="1800" b="1" dirty="0">
              <a:solidFill>
                <a:schemeClr val="bg1"/>
              </a:solidFill>
              <a:latin typeface="Cambria" panose="02040503050406030204" pitchFamily="18" charset="0"/>
              <a:ea typeface="Cambria" panose="02040503050406030204" pitchFamily="18" charset="0"/>
              <a:cs typeface="Arial" panose="020B0604020202020204" pitchFamily="34" charset="0"/>
            </a:endParaRPr>
          </a:p>
          <a:p>
            <a:pPr algn="ctr">
              <a:lnSpc>
                <a:spcPct val="100000"/>
              </a:lnSpc>
              <a:spcBef>
                <a:spcPts val="300"/>
              </a:spcBef>
              <a:buFontTx/>
              <a:buNone/>
            </a:pPr>
            <a:r>
              <a:rPr lang="vi-VN" altLang="en-US" sz="1400" b="1" dirty="0">
                <a:solidFill>
                  <a:schemeClr val="bg1"/>
                </a:solidFill>
                <a:latin typeface="Cambria" panose="02040503050406030204" pitchFamily="18" charset="0"/>
                <a:ea typeface="Cambria" panose="02040503050406030204" pitchFamily="18" charset="0"/>
                <a:cs typeface="Arial" panose="020B0604020202020204" pitchFamily="34" charset="0"/>
              </a:rPr>
              <a:t>NGÀNH KHOA HỌC MÁY TÍNH</a:t>
            </a:r>
            <a:endParaRPr lang="en-US" altLang="en-US" sz="1400" b="1"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8" name="Rectangle 7"/>
          <p:cNvSpPr/>
          <p:nvPr/>
        </p:nvSpPr>
        <p:spPr>
          <a:xfrm>
            <a:off x="3975868" y="2430604"/>
            <a:ext cx="3954352" cy="699166"/>
          </a:xfrm>
          <a:prstGeom prst="rect">
            <a:avLst/>
          </a:prstGeom>
        </p:spPr>
        <p:txBody>
          <a:bodyPr wrap="none">
            <a:spAutoFit/>
          </a:bodyPr>
          <a:lstStyle/>
          <a:p>
            <a:pPr>
              <a:lnSpc>
                <a:spcPct val="150000"/>
              </a:lnSpc>
            </a:pPr>
            <a:r>
              <a:rPr lang="vi-VN" altLang="en-US" sz="3000" b="1" dirty="0">
                <a:latin typeface="Cambria" panose="02040503050406030204" pitchFamily="18" charset="0"/>
                <a:ea typeface="Cambria" panose="02040503050406030204" pitchFamily="18" charset="0"/>
                <a:cs typeface="Arial" panose="020B0604020202020204" pitchFamily="34" charset="0"/>
              </a:rPr>
              <a:t>ĐỀ CƯƠNG LUẬN VĂN</a:t>
            </a:r>
            <a:endParaRPr lang="en-US" altLang="en-US" sz="3000" b="1" dirty="0">
              <a:latin typeface="Cambria" panose="02040503050406030204" pitchFamily="18" charset="0"/>
              <a:ea typeface="Cambria" panose="02040503050406030204" pitchFamily="18" charset="0"/>
              <a:cs typeface="Arial" panose="020B0604020202020204" pitchFamily="34" charset="0"/>
            </a:endParaRPr>
          </a:p>
        </p:txBody>
      </p:sp>
      <p:sp>
        <p:nvSpPr>
          <p:cNvPr id="9" name="TextBox 8"/>
          <p:cNvSpPr txBox="1"/>
          <p:nvPr/>
        </p:nvSpPr>
        <p:spPr>
          <a:xfrm>
            <a:off x="0" y="3160548"/>
            <a:ext cx="12192000" cy="1323439"/>
          </a:xfrm>
          <a:prstGeom prst="rect">
            <a:avLst/>
          </a:prstGeom>
          <a:noFill/>
        </p:spPr>
        <p:txBody>
          <a:bodyPr wrap="square" rtlCol="0">
            <a:spAutoFit/>
          </a:bodyPr>
          <a:lstStyle/>
          <a:p>
            <a:pPr algn="ctr"/>
            <a:r>
              <a:rPr lang="en-US" sz="4000" b="1" dirty="0">
                <a:solidFill>
                  <a:srgbClr val="003399"/>
                </a:solidFill>
                <a:latin typeface="Cambria" panose="02040503050406030204" pitchFamily="18" charset="0"/>
                <a:ea typeface="Cambria" panose="02040503050406030204" pitchFamily="18" charset="0"/>
                <a:cs typeface="Arial" panose="020B0604020202020204" pitchFamily="34" charset="0"/>
              </a:rPr>
              <a:t>PHÁT HIỆN CONCEPT DRIFT SỬ DỤNG SHAPE DRIFT DETECTOR</a:t>
            </a:r>
          </a:p>
        </p:txBody>
      </p:sp>
      <p:sp>
        <p:nvSpPr>
          <p:cNvPr id="10" name="Subtitle 2"/>
          <p:cNvSpPr txBox="1">
            <a:spLocks/>
          </p:cNvSpPr>
          <p:nvPr/>
        </p:nvSpPr>
        <p:spPr>
          <a:xfrm>
            <a:off x="412953" y="4981609"/>
            <a:ext cx="5029904" cy="1007412"/>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vi-VN" dirty="0">
                <a:latin typeface="Cambria" panose="02040503050406030204" pitchFamily="18" charset="0"/>
                <a:ea typeface="Cambria" panose="02040503050406030204" pitchFamily="18" charset="0"/>
                <a:cs typeface="Arial" panose="020B0604020202020204" pitchFamily="34" charset="0"/>
              </a:rPr>
              <a:t>HV</a:t>
            </a:r>
            <a:r>
              <a:rPr lang="en-US" dirty="0">
                <a:latin typeface="Cambria" panose="02040503050406030204" pitchFamily="18" charset="0"/>
                <a:ea typeface="Cambria" panose="02040503050406030204" pitchFamily="18" charset="0"/>
                <a:cs typeface="Arial" panose="020B0604020202020204" pitchFamily="34" charset="0"/>
              </a:rPr>
              <a:t>TH:</a:t>
            </a:r>
          </a:p>
          <a:p>
            <a:pPr marL="0" indent="0">
              <a:buFont typeface="Arial" panose="020B0604020202020204" pitchFamily="34" charset="0"/>
              <a:buNone/>
            </a:pPr>
            <a:r>
              <a:rPr lang="vi-VN" b="1" dirty="0">
                <a:latin typeface="Cambria" panose="02040503050406030204" pitchFamily="18" charset="0"/>
                <a:ea typeface="Cambria" panose="02040503050406030204" pitchFamily="18" charset="0"/>
                <a:cs typeface="Arial" panose="020B0604020202020204" pitchFamily="34" charset="0"/>
              </a:rPr>
              <a:t>Lê Phúc Đức</a:t>
            </a:r>
            <a:r>
              <a:rPr lang="en-US" b="1" dirty="0">
                <a:latin typeface="Cambria" panose="02040503050406030204" pitchFamily="18" charset="0"/>
                <a:ea typeface="Cambria" panose="02040503050406030204" pitchFamily="18" charset="0"/>
                <a:cs typeface="Arial" panose="020B0604020202020204" pitchFamily="34" charset="0"/>
              </a:rPr>
              <a:t>	     </a:t>
            </a:r>
            <a:r>
              <a:rPr lang="vi-VN" b="1" dirty="0">
                <a:latin typeface="Cambria" panose="02040503050406030204" pitchFamily="18" charset="0"/>
                <a:ea typeface="Cambria" panose="02040503050406030204" pitchFamily="18" charset="0"/>
                <a:cs typeface="Arial" panose="020B0604020202020204" pitchFamily="34" charset="0"/>
              </a:rPr>
              <a:t>2370116</a:t>
            </a:r>
            <a:endParaRPr lang="en-US" b="1" dirty="0">
              <a:latin typeface="Cambria" panose="02040503050406030204" pitchFamily="18" charset="0"/>
              <a:ea typeface="Cambria" panose="02040503050406030204" pitchFamily="18" charset="0"/>
              <a:cs typeface="Arial" panose="020B0604020202020204" pitchFamily="34" charset="0"/>
            </a:endParaRPr>
          </a:p>
          <a:p>
            <a:pPr algn="ctr"/>
            <a:endParaRPr lang="en-US" dirty="0">
              <a:latin typeface="Cambria" panose="02040503050406030204" pitchFamily="18" charset="0"/>
              <a:ea typeface="Cambria" panose="02040503050406030204" pitchFamily="18" charset="0"/>
              <a:cs typeface="Arial" panose="020B0604020202020204" pitchFamily="34" charset="0"/>
            </a:endParaRPr>
          </a:p>
        </p:txBody>
      </p:sp>
      <p:sp>
        <p:nvSpPr>
          <p:cNvPr id="11" name="Subtitle 2"/>
          <p:cNvSpPr txBox="1">
            <a:spLocks/>
          </p:cNvSpPr>
          <p:nvPr/>
        </p:nvSpPr>
        <p:spPr>
          <a:xfrm>
            <a:off x="7446518" y="4974661"/>
            <a:ext cx="4588728" cy="1014360"/>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Cambria" panose="02040503050406030204" pitchFamily="18" charset="0"/>
                <a:ea typeface="Cambria" panose="02040503050406030204" pitchFamily="18" charset="0"/>
                <a:cs typeface="Arial" panose="020B0604020202020204" pitchFamily="34" charset="0"/>
              </a:rPr>
              <a:t>GVHD:</a:t>
            </a:r>
          </a:p>
          <a:p>
            <a:pPr marL="0" indent="0">
              <a:buFont typeface="Arial" panose="020B0604020202020204" pitchFamily="34" charset="0"/>
              <a:buNone/>
            </a:pPr>
            <a:r>
              <a:rPr lang="vi-VN" b="1" dirty="0">
                <a:latin typeface="Cambria" panose="02040503050406030204" pitchFamily="18" charset="0"/>
                <a:ea typeface="Cambria" panose="02040503050406030204" pitchFamily="18" charset="0"/>
                <a:cs typeface="Arial" panose="020B0604020202020204" pitchFamily="34" charset="0"/>
              </a:rPr>
              <a:t>PGS TS Thoại Nam</a:t>
            </a:r>
            <a:endParaRPr lang="en-US" b="1" dirty="0">
              <a:latin typeface="Cambria" panose="02040503050406030204" pitchFamily="18" charset="0"/>
              <a:ea typeface="Cambria" panose="02040503050406030204" pitchFamily="18" charset="0"/>
              <a:cs typeface="Arial" panose="020B0604020202020204" pitchFamily="34" charset="0"/>
            </a:endParaRPr>
          </a:p>
        </p:txBody>
      </p:sp>
      <p:sp>
        <p:nvSpPr>
          <p:cNvPr id="12" name="Rectangle 11"/>
          <p:cNvSpPr/>
          <p:nvPr/>
        </p:nvSpPr>
        <p:spPr>
          <a:xfrm>
            <a:off x="0" y="6181148"/>
            <a:ext cx="12192000" cy="54032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June </a:t>
            </a:r>
            <a:r>
              <a:rPr lang="vi-VN" sz="2400" dirty="0">
                <a:solidFill>
                  <a:schemeClr val="bg1"/>
                </a:solidFill>
                <a:latin typeface="Cambria" panose="02040503050406030204" pitchFamily="18" charset="0"/>
                <a:ea typeface="Cambria" panose="02040503050406030204" pitchFamily="18" charset="0"/>
                <a:cs typeface="Arial" panose="020B0604020202020204" pitchFamily="34" charset="0"/>
              </a:rPr>
              <a:t>2025</a:t>
            </a:r>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13" name="Rectangle 12">
            <a:extLst>
              <a:ext uri="{FF2B5EF4-FFF2-40B4-BE49-F238E27FC236}">
                <a16:creationId xmlns:a16="http://schemas.microsoft.com/office/drawing/2014/main" id="{20CB03DA-D9A9-4AF9-BEB6-3FD262AAEB9D}"/>
              </a:ext>
            </a:extLst>
          </p:cNvPr>
          <p:cNvSpPr/>
          <p:nvPr/>
        </p:nvSpPr>
        <p:spPr>
          <a:xfrm>
            <a:off x="304313" y="412024"/>
            <a:ext cx="1238368" cy="1196421"/>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0777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05624-7D7C-4B85-BFDD-B155046135FE}"/>
              </a:ext>
            </a:extLst>
          </p:cNvPr>
          <p:cNvSpPr/>
          <p:nvPr/>
        </p:nvSpPr>
        <p:spPr>
          <a:xfrm>
            <a:off x="457200" y="457200"/>
            <a:ext cx="3679213" cy="553998"/>
          </a:xfrm>
          <a:prstGeom prst="rect">
            <a:avLst/>
          </a:prstGeom>
        </p:spPr>
        <p:txBody>
          <a:bodyPr wrap="none">
            <a:spAutoFit/>
          </a:bodyPr>
          <a:lstStyle/>
          <a:p>
            <a:pPr marL="514350" indent="-514350">
              <a:buFont typeface="+mj-lt"/>
              <a:buAutoNum type="arabicPeriod" startAt="3"/>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7" name="Rectangle 6">
            <a:extLst>
              <a:ext uri="{FF2B5EF4-FFF2-40B4-BE49-F238E27FC236}">
                <a16:creationId xmlns:a16="http://schemas.microsoft.com/office/drawing/2014/main" id="{D3DC0A81-538A-4EAA-B970-A616FFD9F412}"/>
              </a:ext>
            </a:extLst>
          </p:cNvPr>
          <p:cNvSpPr/>
          <p:nvPr/>
        </p:nvSpPr>
        <p:spPr>
          <a:xfrm>
            <a:off x="975907" y="1157921"/>
            <a:ext cx="9156562" cy="607282"/>
          </a:xfrm>
          <a:prstGeom prst="rect">
            <a:avLst/>
          </a:prstGeom>
        </p:spPr>
        <p:txBody>
          <a:bodyPr wrap="square">
            <a:spAutoFit/>
          </a:bodyPr>
          <a:lstStyle/>
          <a:p>
            <a:pPr marR="6350" algn="just">
              <a:lnSpc>
                <a:spcPct val="150000"/>
              </a:lnSpc>
              <a:spcAft>
                <a:spcPts val="0"/>
              </a:spcAft>
            </a:pPr>
            <a:r>
              <a:rPr lang="vi-VN" sz="2500" dirty="0">
                <a:ea typeface="Calibri" panose="020F0502020204030204" pitchFamily="34" charset="0"/>
                <a:cs typeface="Times New Roman" panose="02020603050405020304" pitchFamily="18" charset="0"/>
              </a:rPr>
              <a:t>Thế nào là concept drift</a:t>
            </a:r>
            <a:r>
              <a:rPr lang="en-US" sz="2500" dirty="0">
                <a:ea typeface="Calibri" panose="020F0502020204030204" pitchFamily="34" charset="0"/>
                <a:cs typeface="Times New Roman" panose="02020603050405020304" pitchFamily="18" charset="0"/>
              </a:rPr>
              <a:t> ?</a:t>
            </a:r>
          </a:p>
        </p:txBody>
      </p:sp>
      <p:sp>
        <p:nvSpPr>
          <p:cNvPr id="4" name="Rectangle 3">
            <a:extLst>
              <a:ext uri="{FF2B5EF4-FFF2-40B4-BE49-F238E27FC236}">
                <a16:creationId xmlns:a16="http://schemas.microsoft.com/office/drawing/2014/main" id="{408EEA03-9C68-4849-BDF8-E6AC9DA63CB3}"/>
              </a:ext>
            </a:extLst>
          </p:cNvPr>
          <p:cNvSpPr/>
          <p:nvPr/>
        </p:nvSpPr>
        <p:spPr>
          <a:xfrm>
            <a:off x="975906" y="1911927"/>
            <a:ext cx="9707645" cy="1246495"/>
          </a:xfrm>
          <a:prstGeom prst="rect">
            <a:avLst/>
          </a:prstGeom>
        </p:spPr>
        <p:txBody>
          <a:bodyPr wrap="square">
            <a:spAutoFit/>
          </a:bodyPr>
          <a:lstStyle/>
          <a:p>
            <a:pPr marL="285750" indent="-285750" algn="just">
              <a:buFont typeface="Wingdings" panose="05000000000000000000" pitchFamily="2" charset="2"/>
              <a:buChar char="Ø"/>
            </a:pPr>
            <a:r>
              <a:rPr lang="vi-VN" sz="2500" dirty="0">
                <a:ea typeface="Calibri" panose="020F0502020204030204" pitchFamily="34" charset="0"/>
                <a:cs typeface="Arial" panose="020B0604020202020204" pitchFamily="34" charset="0"/>
              </a:rPr>
              <a:t>Concept drift, hay còn gọi là sự trôi dạt khái niệm, đề cập đến những thay đổi trong phân phối dữ liệu được tạo ra theo thời gian, đặc biệt là trong môi trường động và thay đổi theo thời gian</a:t>
            </a:r>
            <a:r>
              <a:rPr lang="en-US" sz="2500" dirty="0">
                <a:ea typeface="Calibri" panose="020F0502020204030204" pitchFamily="34" charset="0"/>
                <a:cs typeface="Arial" panose="020B0604020202020204" pitchFamily="34" charset="0"/>
              </a:rPr>
              <a:t>.</a:t>
            </a:r>
            <a:endParaRPr lang="en-US" sz="25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704B30CA-9389-4D0B-9C4A-8A0788BBB9CA}"/>
              </a:ext>
            </a:extLst>
          </p:cNvPr>
          <p:cNvSpPr/>
          <p:nvPr/>
        </p:nvSpPr>
        <p:spPr>
          <a:xfrm>
            <a:off x="975907" y="3305146"/>
            <a:ext cx="9707644" cy="1246495"/>
          </a:xfrm>
          <a:prstGeom prst="rect">
            <a:avLst/>
          </a:prstGeom>
        </p:spPr>
        <p:txBody>
          <a:bodyPr wrap="square">
            <a:spAutoFit/>
          </a:bodyPr>
          <a:lstStyle/>
          <a:p>
            <a:pPr marL="342900" indent="-342900">
              <a:buFont typeface="Wingdings" panose="05000000000000000000" pitchFamily="2" charset="2"/>
              <a:buChar char="Ø"/>
            </a:pPr>
            <a:r>
              <a:rPr lang="en-US" sz="2500" dirty="0" err="1">
                <a:latin typeface="Arial" panose="020B0604020202020204" pitchFamily="34" charset="0"/>
                <a:ea typeface="Calibri" panose="020F0502020204030204" pitchFamily="34" charset="0"/>
                <a:cs typeface="Arial" panose="020B0604020202020204" pitchFamily="34" charset="0"/>
              </a:rPr>
              <a:t>Có</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nhiều</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loại</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trôi</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dạt</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khác</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nhau</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tùy</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thuộc</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vào</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các</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yếu</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tố</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dữ</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liệu</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đang</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thay</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đổi</a:t>
            </a:r>
            <a:r>
              <a:rPr lang="en-US" sz="2500" dirty="0">
                <a:latin typeface="Arial" panose="020B0604020202020204" pitchFamily="34" charset="0"/>
                <a:ea typeface="Calibri" panose="020F0502020204030204" pitchFamily="34" charset="0"/>
                <a:cs typeface="Arial" panose="020B0604020202020204" pitchFamily="34" charset="0"/>
              </a:rPr>
              <a:t>. Các </a:t>
            </a:r>
            <a:r>
              <a:rPr lang="en-US" sz="2500" dirty="0" err="1">
                <a:latin typeface="Arial" panose="020B0604020202020204" pitchFamily="34" charset="0"/>
                <a:ea typeface="Calibri" panose="020F0502020204030204" pitchFamily="34" charset="0"/>
                <a:cs typeface="Arial" panose="020B0604020202020204" pitchFamily="34" charset="0"/>
              </a:rPr>
              <a:t>loại</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chính</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của</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sự</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trôi</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dạt</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khái</a:t>
            </a:r>
            <a:r>
              <a:rPr lang="en-US" sz="2500" dirty="0">
                <a:latin typeface="Arial" panose="020B0604020202020204" pitchFamily="34" charset="0"/>
                <a:ea typeface="Calibri" panose="020F0502020204030204" pitchFamily="34" charset="0"/>
                <a:cs typeface="Arial" panose="020B0604020202020204" pitchFamily="34" charset="0"/>
              </a:rPr>
              <a:t> </a:t>
            </a:r>
            <a:r>
              <a:rPr lang="en-US" sz="2500" dirty="0" err="1">
                <a:latin typeface="Arial" panose="020B0604020202020204" pitchFamily="34" charset="0"/>
                <a:ea typeface="Calibri" panose="020F0502020204030204" pitchFamily="34" charset="0"/>
                <a:cs typeface="Arial" panose="020B0604020202020204" pitchFamily="34" charset="0"/>
              </a:rPr>
              <a:t>niệm</a:t>
            </a:r>
            <a:r>
              <a:rPr lang="en-US" sz="2500" dirty="0">
                <a:latin typeface="Arial" panose="020B0604020202020204" pitchFamily="34" charset="0"/>
                <a:ea typeface="Calibri" panose="020F0502020204030204" pitchFamily="34" charset="0"/>
                <a:cs typeface="Arial" panose="020B0604020202020204" pitchFamily="34" charset="0"/>
              </a:rPr>
              <a:t> bao </a:t>
            </a:r>
            <a:r>
              <a:rPr lang="en-US" sz="2500" dirty="0" err="1">
                <a:latin typeface="Arial" panose="020B0604020202020204" pitchFamily="34" charset="0"/>
                <a:ea typeface="Calibri" panose="020F0502020204030204" pitchFamily="34" charset="0"/>
                <a:cs typeface="Arial" panose="020B0604020202020204" pitchFamily="34" charset="0"/>
              </a:rPr>
              <a:t>gồm</a:t>
            </a:r>
            <a:r>
              <a:rPr lang="en-US" sz="2500" dirty="0">
                <a:latin typeface="Arial" panose="020B0604020202020204" pitchFamily="34" charset="0"/>
                <a:ea typeface="Calibri" panose="020F0502020204030204" pitchFamily="34" charset="0"/>
                <a:cs typeface="Arial" panose="020B0604020202020204" pitchFamily="34" charset="0"/>
              </a:rPr>
              <a:t> </a:t>
            </a:r>
            <a:r>
              <a:rPr lang="vi-VN" sz="2500" dirty="0">
                <a:latin typeface="Arial" panose="020B0604020202020204" pitchFamily="34" charset="0"/>
                <a:ea typeface="Calibri" panose="020F0502020204030204" pitchFamily="34" charset="0"/>
                <a:cs typeface="Arial" panose="020B0604020202020204" pitchFamily="34" charset="0"/>
              </a:rPr>
              <a:t>như sau.</a:t>
            </a:r>
            <a:endParaRPr lang="en-US" sz="2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0110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05624-7D7C-4B85-BFDD-B155046135FE}"/>
              </a:ext>
            </a:extLst>
          </p:cNvPr>
          <p:cNvSpPr/>
          <p:nvPr/>
        </p:nvSpPr>
        <p:spPr>
          <a:xfrm>
            <a:off x="457200" y="457200"/>
            <a:ext cx="3679213" cy="553998"/>
          </a:xfrm>
          <a:prstGeom prst="rect">
            <a:avLst/>
          </a:prstGeom>
        </p:spPr>
        <p:txBody>
          <a:bodyPr wrap="none">
            <a:spAutoFit/>
          </a:bodyPr>
          <a:lstStyle/>
          <a:p>
            <a:pPr marL="514350" indent="-514350">
              <a:buFont typeface="+mj-lt"/>
              <a:buAutoNum type="arabicPeriod" startAt="3"/>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13" name="Rectangle 12">
            <a:extLst>
              <a:ext uri="{FF2B5EF4-FFF2-40B4-BE49-F238E27FC236}">
                <a16:creationId xmlns:a16="http://schemas.microsoft.com/office/drawing/2014/main" id="{BC0E4F77-2A5B-47C9-8A34-E97567F0075F}"/>
              </a:ext>
            </a:extLst>
          </p:cNvPr>
          <p:cNvSpPr/>
          <p:nvPr/>
        </p:nvSpPr>
        <p:spPr>
          <a:xfrm>
            <a:off x="1170430" y="1011198"/>
            <a:ext cx="9851136" cy="607282"/>
          </a:xfrm>
          <a:prstGeom prst="rect">
            <a:avLst/>
          </a:prstGeom>
        </p:spPr>
        <p:txBody>
          <a:bodyPr wrap="square">
            <a:spAutoFit/>
          </a:bodyPr>
          <a:lstStyle/>
          <a:p>
            <a:pPr algn="just">
              <a:lnSpc>
                <a:spcPct val="150000"/>
              </a:lnSpc>
              <a:spcAft>
                <a:spcPts val="0"/>
              </a:spcAft>
            </a:pPr>
            <a:r>
              <a:rPr lang="vi-VN" sz="2500" dirty="0">
                <a:ea typeface="Calibri" panose="020F0502020204030204" pitchFamily="34" charset="0"/>
                <a:cs typeface="Times New Roman" panose="02020603050405020304" pitchFamily="18" charset="0"/>
              </a:rPr>
              <a:t>Distribution-based concept drift</a:t>
            </a:r>
            <a:endParaRPr lang="en-US" sz="2500" dirty="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B8DE54DC-25D5-9AF3-F2E1-786D65FFF107}"/>
              </a:ext>
            </a:extLst>
          </p:cNvPr>
          <p:cNvPicPr>
            <a:picLocks noChangeAspect="1"/>
          </p:cNvPicPr>
          <p:nvPr/>
        </p:nvPicPr>
        <p:blipFill>
          <a:blip r:embed="rId3"/>
          <a:stretch>
            <a:fillRect/>
          </a:stretch>
        </p:blipFill>
        <p:spPr>
          <a:xfrm>
            <a:off x="2499808" y="1799583"/>
            <a:ext cx="7192379" cy="4601217"/>
          </a:xfrm>
          <a:prstGeom prst="rect">
            <a:avLst/>
          </a:prstGeom>
        </p:spPr>
      </p:pic>
    </p:spTree>
    <p:extLst>
      <p:ext uri="{BB962C8B-B14F-4D97-AF65-F5344CB8AC3E}">
        <p14:creationId xmlns:p14="http://schemas.microsoft.com/office/powerpoint/2010/main" val="40628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8D55-85C3-07EB-8156-9909CB0FAB3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C166181-C944-0EA6-B325-5D2B1CC028B7}"/>
              </a:ext>
            </a:extLst>
          </p:cNvPr>
          <p:cNvSpPr/>
          <p:nvPr/>
        </p:nvSpPr>
        <p:spPr>
          <a:xfrm>
            <a:off x="457200" y="457200"/>
            <a:ext cx="3679213" cy="553998"/>
          </a:xfrm>
          <a:prstGeom prst="rect">
            <a:avLst/>
          </a:prstGeom>
        </p:spPr>
        <p:txBody>
          <a:bodyPr wrap="none">
            <a:spAutoFit/>
          </a:bodyPr>
          <a:lstStyle/>
          <a:p>
            <a:pPr marL="514350" indent="-514350">
              <a:buFont typeface="+mj-lt"/>
              <a:buAutoNum type="arabicPeriod" startAt="3"/>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13" name="Rectangle 12">
            <a:extLst>
              <a:ext uri="{FF2B5EF4-FFF2-40B4-BE49-F238E27FC236}">
                <a16:creationId xmlns:a16="http://schemas.microsoft.com/office/drawing/2014/main" id="{9DAF22B6-6F1B-FCB7-C0EE-BB1D32D119D2}"/>
              </a:ext>
            </a:extLst>
          </p:cNvPr>
          <p:cNvSpPr/>
          <p:nvPr/>
        </p:nvSpPr>
        <p:spPr>
          <a:xfrm>
            <a:off x="1170430" y="1011198"/>
            <a:ext cx="9851136" cy="607282"/>
          </a:xfrm>
          <a:prstGeom prst="rect">
            <a:avLst/>
          </a:prstGeom>
        </p:spPr>
        <p:txBody>
          <a:bodyPr wrap="square">
            <a:spAutoFit/>
          </a:bodyPr>
          <a:lstStyle/>
          <a:p>
            <a:pPr algn="just">
              <a:lnSpc>
                <a:spcPct val="150000"/>
              </a:lnSpc>
              <a:spcAft>
                <a:spcPts val="0"/>
              </a:spcAft>
            </a:pPr>
            <a:r>
              <a:rPr lang="vi-VN" sz="2500" dirty="0">
                <a:ea typeface="Calibri" panose="020F0502020204030204" pitchFamily="34" charset="0"/>
                <a:cs typeface="Times New Roman" panose="02020603050405020304" pitchFamily="18" charset="0"/>
              </a:rPr>
              <a:t>Patern-based concept drift</a:t>
            </a:r>
            <a:endParaRPr lang="en-US" sz="2500" dirty="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023641C-428B-6DAC-530E-4AED8FD045C4}"/>
              </a:ext>
            </a:extLst>
          </p:cNvPr>
          <p:cNvPicPr>
            <a:picLocks noChangeAspect="1"/>
          </p:cNvPicPr>
          <p:nvPr/>
        </p:nvPicPr>
        <p:blipFill>
          <a:blip r:embed="rId3"/>
          <a:stretch>
            <a:fillRect/>
          </a:stretch>
        </p:blipFill>
        <p:spPr>
          <a:xfrm>
            <a:off x="2637940" y="2131534"/>
            <a:ext cx="6916115" cy="3715268"/>
          </a:xfrm>
          <a:prstGeom prst="rect">
            <a:avLst/>
          </a:prstGeom>
        </p:spPr>
      </p:pic>
    </p:spTree>
    <p:extLst>
      <p:ext uri="{BB962C8B-B14F-4D97-AF65-F5344CB8AC3E}">
        <p14:creationId xmlns:p14="http://schemas.microsoft.com/office/powerpoint/2010/main" val="21480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05624-7D7C-4B85-BFDD-B155046135FE}"/>
              </a:ext>
            </a:extLst>
          </p:cNvPr>
          <p:cNvSpPr/>
          <p:nvPr/>
        </p:nvSpPr>
        <p:spPr>
          <a:xfrm>
            <a:off x="457200" y="457200"/>
            <a:ext cx="3679213" cy="553998"/>
          </a:xfrm>
          <a:prstGeom prst="rect">
            <a:avLst/>
          </a:prstGeom>
        </p:spPr>
        <p:txBody>
          <a:bodyPr wrap="square">
            <a:spAutoFit/>
          </a:bodyPr>
          <a:lstStyle/>
          <a:p>
            <a:pPr marL="514350" indent="-514350">
              <a:buFont typeface="+mj-lt"/>
              <a:buAutoNum type="arabicPeriod" startAt="3"/>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25931E04-CEB5-4125-B64B-2FB3FB05A662}"/>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AAC8EEF3-D99B-4A8F-8540-5F527131420C}"/>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 name="Picture 3">
            <a:extLst>
              <a:ext uri="{FF2B5EF4-FFF2-40B4-BE49-F238E27FC236}">
                <a16:creationId xmlns:a16="http://schemas.microsoft.com/office/drawing/2014/main" id="{85FEB284-8075-C4C5-2057-1C187E60411A}"/>
              </a:ext>
            </a:extLst>
          </p:cNvPr>
          <p:cNvPicPr>
            <a:picLocks noChangeAspect="1"/>
          </p:cNvPicPr>
          <p:nvPr/>
        </p:nvPicPr>
        <p:blipFill>
          <a:blip r:embed="rId2"/>
          <a:stretch>
            <a:fillRect/>
          </a:stretch>
        </p:blipFill>
        <p:spPr>
          <a:xfrm>
            <a:off x="2509337" y="1291082"/>
            <a:ext cx="7173326" cy="3505689"/>
          </a:xfrm>
          <a:prstGeom prst="rect">
            <a:avLst/>
          </a:prstGeom>
        </p:spPr>
      </p:pic>
      <p:sp>
        <p:nvSpPr>
          <p:cNvPr id="5" name="Rectangle 4">
            <a:extLst>
              <a:ext uri="{FF2B5EF4-FFF2-40B4-BE49-F238E27FC236}">
                <a16:creationId xmlns:a16="http://schemas.microsoft.com/office/drawing/2014/main" id="{FD80A5EE-7312-122D-6BE9-BFEDD5CC6FD7}"/>
              </a:ext>
            </a:extLst>
          </p:cNvPr>
          <p:cNvSpPr/>
          <p:nvPr/>
        </p:nvSpPr>
        <p:spPr>
          <a:xfrm>
            <a:off x="2573547" y="1636868"/>
            <a:ext cx="7065034" cy="55399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525F519-B7D9-5705-2A8C-73BE6A8625D5}"/>
              </a:ext>
            </a:extLst>
          </p:cNvPr>
          <p:cNvSpPr/>
          <p:nvPr/>
        </p:nvSpPr>
        <p:spPr>
          <a:xfrm>
            <a:off x="864529" y="4917491"/>
            <a:ext cx="9156562" cy="607282"/>
          </a:xfrm>
          <a:prstGeom prst="rect">
            <a:avLst/>
          </a:prstGeom>
        </p:spPr>
        <p:txBody>
          <a:bodyPr wrap="square">
            <a:spAutoFit/>
          </a:bodyPr>
          <a:lstStyle/>
          <a:p>
            <a:pPr marR="6350" algn="just">
              <a:lnSpc>
                <a:spcPct val="150000"/>
              </a:lnSpc>
              <a:spcAft>
                <a:spcPts val="0"/>
              </a:spcAft>
            </a:pPr>
            <a:r>
              <a:rPr lang="vi-VN" sz="2500" dirty="0">
                <a:ea typeface="Calibri" panose="020F0502020204030204" pitchFamily="34" charset="0"/>
                <a:cs typeface="Times New Roman" panose="02020603050405020304" pitchFamily="18" charset="0"/>
              </a:rPr>
              <a:t>Tập trung của đề cương lần này là về Virtual Drift.</a:t>
            </a:r>
            <a:endParaRPr lang="en-US" sz="25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567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26E69-49AE-8465-26C8-C6763F984F2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37A4D60-3D4C-9DAA-3B07-5238D4214BE3}"/>
              </a:ext>
            </a:extLst>
          </p:cNvPr>
          <p:cNvSpPr/>
          <p:nvPr/>
        </p:nvSpPr>
        <p:spPr>
          <a:xfrm>
            <a:off x="457200" y="457200"/>
            <a:ext cx="3679213" cy="553998"/>
          </a:xfrm>
          <a:prstGeom prst="rect">
            <a:avLst/>
          </a:prstGeom>
        </p:spPr>
        <p:txBody>
          <a:bodyPr wrap="square">
            <a:spAutoFit/>
          </a:bodyPr>
          <a:lstStyle/>
          <a:p>
            <a:pPr marL="514350" indent="-514350">
              <a:buFont typeface="+mj-lt"/>
              <a:buAutoNum type="arabicPeriod" startAt="3"/>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266CA79F-243D-4E80-847E-BF36AFAB2AC8}"/>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0C44F931-F931-F951-CE6C-E7423D012E66}"/>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43C982B9-0967-0EA3-1F93-C480BBC3E1DC}"/>
              </a:ext>
            </a:extLst>
          </p:cNvPr>
          <p:cNvSpPr/>
          <p:nvPr/>
        </p:nvSpPr>
        <p:spPr>
          <a:xfrm>
            <a:off x="864529" y="1011198"/>
            <a:ext cx="9156562" cy="2341025"/>
          </a:xfrm>
          <a:prstGeom prst="rect">
            <a:avLst/>
          </a:prstGeom>
        </p:spPr>
        <p:txBody>
          <a:bodyPr wrap="square">
            <a:spAutoFit/>
          </a:bodyPr>
          <a:lstStyle/>
          <a:p>
            <a:pPr marR="6350" algn="just">
              <a:lnSpc>
                <a:spcPct val="150000"/>
              </a:lnSpc>
              <a:spcAft>
                <a:spcPts val="0"/>
              </a:spcAft>
            </a:pPr>
            <a:r>
              <a:rPr lang="vi-VN" sz="2500" dirty="0">
                <a:ea typeface="Calibri" panose="020F0502020204030204" pitchFamily="34" charset="0"/>
                <a:cs typeface="Times New Roman" panose="02020603050405020304" pitchFamily="18" charset="0"/>
              </a:rPr>
              <a:t>Những phân loại về unsupervised drift detector</a:t>
            </a:r>
          </a:p>
          <a:p>
            <a:pPr marL="342900" marR="6350" indent="-342900" algn="just">
              <a:lnSpc>
                <a:spcPct val="150000"/>
              </a:lnSpc>
              <a:spcAft>
                <a:spcPts val="0"/>
              </a:spcAft>
              <a:buFont typeface="Arial" panose="020B0604020202020204" pitchFamily="34" charset="0"/>
              <a:buChar char="•"/>
            </a:pPr>
            <a:r>
              <a:rPr lang="en-US" sz="2500" dirty="0">
                <a:ea typeface="Calibri" panose="020F0502020204030204" pitchFamily="34" charset="0"/>
                <a:cs typeface="Times New Roman" panose="02020603050405020304" pitchFamily="18" charset="0"/>
              </a:rPr>
              <a:t>Two-sample analysis</a:t>
            </a:r>
          </a:p>
          <a:p>
            <a:pPr marL="342900" marR="6350" indent="-342900" algn="just">
              <a:lnSpc>
                <a:spcPct val="150000"/>
              </a:lnSpc>
              <a:spcAft>
                <a:spcPts val="0"/>
              </a:spcAft>
              <a:buFont typeface="Arial" panose="020B0604020202020204" pitchFamily="34" charset="0"/>
              <a:buChar char="•"/>
            </a:pPr>
            <a:r>
              <a:rPr lang="en-US" sz="2500" dirty="0">
                <a:ea typeface="Calibri" panose="020F0502020204030204" pitchFamily="34" charset="0"/>
                <a:cs typeface="Times New Roman" panose="02020603050405020304" pitchFamily="18" charset="0"/>
              </a:rPr>
              <a:t>Meta-statistic based</a:t>
            </a:r>
          </a:p>
          <a:p>
            <a:pPr marL="342900" marR="6350" indent="-342900" algn="just">
              <a:lnSpc>
                <a:spcPct val="150000"/>
              </a:lnSpc>
              <a:spcAft>
                <a:spcPts val="0"/>
              </a:spcAft>
              <a:buFont typeface="Arial" panose="020B0604020202020204" pitchFamily="34" charset="0"/>
              <a:buChar char="•"/>
            </a:pPr>
            <a:r>
              <a:rPr lang="en-US" sz="2500" dirty="0">
                <a:ea typeface="Calibri" panose="020F0502020204030204" pitchFamily="34" charset="0"/>
                <a:cs typeface="Times New Roman" panose="02020603050405020304" pitchFamily="18" charset="0"/>
              </a:rPr>
              <a:t>Block-based</a:t>
            </a:r>
          </a:p>
        </p:txBody>
      </p:sp>
      <p:pic>
        <p:nvPicPr>
          <p:cNvPr id="13" name="Picture 12">
            <a:extLst>
              <a:ext uri="{FF2B5EF4-FFF2-40B4-BE49-F238E27FC236}">
                <a16:creationId xmlns:a16="http://schemas.microsoft.com/office/drawing/2014/main" id="{35BC3493-8B3D-C530-5CBA-1A3623CC5EAC}"/>
              </a:ext>
            </a:extLst>
          </p:cNvPr>
          <p:cNvPicPr>
            <a:picLocks noChangeAspect="1"/>
          </p:cNvPicPr>
          <p:nvPr/>
        </p:nvPicPr>
        <p:blipFill>
          <a:blip r:embed="rId2"/>
          <a:stretch>
            <a:fillRect/>
          </a:stretch>
        </p:blipFill>
        <p:spPr>
          <a:xfrm>
            <a:off x="1545404" y="3505778"/>
            <a:ext cx="9101192" cy="2437819"/>
          </a:xfrm>
          <a:prstGeom prst="rect">
            <a:avLst/>
          </a:prstGeom>
        </p:spPr>
      </p:pic>
      <p:sp>
        <p:nvSpPr>
          <p:cNvPr id="14" name="Rectangle 13">
            <a:extLst>
              <a:ext uri="{FF2B5EF4-FFF2-40B4-BE49-F238E27FC236}">
                <a16:creationId xmlns:a16="http://schemas.microsoft.com/office/drawing/2014/main" id="{114A4F21-4C3E-C8F2-8B38-2166DC1E8057}"/>
              </a:ext>
            </a:extLst>
          </p:cNvPr>
          <p:cNvSpPr/>
          <p:nvPr/>
        </p:nvSpPr>
        <p:spPr>
          <a:xfrm>
            <a:off x="5676181" y="4942936"/>
            <a:ext cx="767751" cy="25879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923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D4544-7BBC-CE0F-3A21-38954B58A57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0EE4ABB-2EE3-C186-55F5-20176D707644}"/>
              </a:ext>
            </a:extLst>
          </p:cNvPr>
          <p:cNvSpPr/>
          <p:nvPr/>
        </p:nvSpPr>
        <p:spPr>
          <a:xfrm>
            <a:off x="457200" y="457200"/>
            <a:ext cx="3679213" cy="553998"/>
          </a:xfrm>
          <a:prstGeom prst="rect">
            <a:avLst/>
          </a:prstGeom>
        </p:spPr>
        <p:txBody>
          <a:bodyPr wrap="square">
            <a:spAutoFit/>
          </a:bodyPr>
          <a:lstStyle/>
          <a:p>
            <a:pPr marL="514350" indent="-514350">
              <a:buFont typeface="+mj-lt"/>
              <a:buAutoNum type="arabicPeriod" startAt="3"/>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6FB5F9B4-E721-E84D-6BC4-FD912A27A237}"/>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68520D4A-1F73-6B45-DB75-B1237C9C1BDD}"/>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12AB3E86-73CA-E570-6634-3080157A35B9}"/>
              </a:ext>
            </a:extLst>
          </p:cNvPr>
          <p:cNvSpPr/>
          <p:nvPr/>
        </p:nvSpPr>
        <p:spPr>
          <a:xfrm>
            <a:off x="975907" y="1157921"/>
            <a:ext cx="9156562" cy="598177"/>
          </a:xfrm>
          <a:prstGeom prst="rect">
            <a:avLst/>
          </a:prstGeom>
        </p:spPr>
        <p:txBody>
          <a:bodyPr wrap="square">
            <a:spAutoFit/>
          </a:bodyPr>
          <a:lstStyle/>
          <a:p>
            <a:pPr marR="6350" algn="just">
              <a:lnSpc>
                <a:spcPct val="150000"/>
              </a:lnSpc>
              <a:spcAft>
                <a:spcPts val="0"/>
              </a:spcAft>
            </a:pPr>
            <a:r>
              <a:rPr lang="vi-VN" sz="2500" dirty="0">
                <a:ea typeface="Calibri" panose="020F0502020204030204" pitchFamily="34" charset="0"/>
                <a:cs typeface="Times New Roman" panose="02020603050405020304" pitchFamily="18" charset="0"/>
              </a:rPr>
              <a:t>Virtual drift là sự thay đổi của phân phối dữ liệu đầu vào.</a:t>
            </a:r>
          </a:p>
        </p:txBody>
      </p:sp>
      <p:pic>
        <p:nvPicPr>
          <p:cNvPr id="8" name="Picture 7">
            <a:extLst>
              <a:ext uri="{FF2B5EF4-FFF2-40B4-BE49-F238E27FC236}">
                <a16:creationId xmlns:a16="http://schemas.microsoft.com/office/drawing/2014/main" id="{F5B9C2ED-5C73-F92C-F629-4406A9EF67F5}"/>
              </a:ext>
            </a:extLst>
          </p:cNvPr>
          <p:cNvPicPr>
            <a:picLocks noChangeAspect="1"/>
          </p:cNvPicPr>
          <p:nvPr/>
        </p:nvPicPr>
        <p:blipFill>
          <a:blip r:embed="rId2"/>
          <a:stretch>
            <a:fillRect/>
          </a:stretch>
        </p:blipFill>
        <p:spPr>
          <a:xfrm>
            <a:off x="1969193" y="1756098"/>
            <a:ext cx="7169989" cy="4033119"/>
          </a:xfrm>
          <a:prstGeom prst="rect">
            <a:avLst/>
          </a:prstGeom>
        </p:spPr>
      </p:pic>
      <p:sp>
        <p:nvSpPr>
          <p:cNvPr id="10" name="TextBox 9">
            <a:extLst>
              <a:ext uri="{FF2B5EF4-FFF2-40B4-BE49-F238E27FC236}">
                <a16:creationId xmlns:a16="http://schemas.microsoft.com/office/drawing/2014/main" id="{81D356DA-2BBB-1CCA-FB38-3CE00A8127A4}"/>
              </a:ext>
            </a:extLst>
          </p:cNvPr>
          <p:cNvSpPr txBox="1"/>
          <p:nvPr/>
        </p:nvSpPr>
        <p:spPr>
          <a:xfrm>
            <a:off x="975906" y="5471811"/>
            <a:ext cx="9876124" cy="1175258"/>
          </a:xfrm>
          <a:prstGeom prst="rect">
            <a:avLst/>
          </a:prstGeom>
          <a:noFill/>
        </p:spPr>
        <p:txBody>
          <a:bodyPr wrap="square">
            <a:spAutoFit/>
          </a:bodyPr>
          <a:lstStyle/>
          <a:p>
            <a:pPr marL="342900" marR="6350" indent="-342900" algn="just">
              <a:lnSpc>
                <a:spcPct val="150000"/>
              </a:lnSpc>
              <a:spcAft>
                <a:spcPts val="0"/>
              </a:spcAft>
              <a:buFont typeface="Wingdings" panose="05000000000000000000" pitchFamily="2" charset="2"/>
              <a:buChar char="Ø"/>
            </a:pPr>
            <a:r>
              <a:rPr lang="vi-VN" sz="2500" dirty="0">
                <a:ea typeface="Calibri" panose="020F0502020204030204" pitchFamily="34" charset="0"/>
                <a:cs typeface="Times New Roman" panose="02020603050405020304" pitchFamily="18" charset="0"/>
              </a:rPr>
              <a:t>Sử dụng Maximum Mean Discrepancy (MMD) để giải quyết vấn đề này.</a:t>
            </a:r>
          </a:p>
        </p:txBody>
      </p:sp>
    </p:spTree>
    <p:extLst>
      <p:ext uri="{BB962C8B-B14F-4D97-AF65-F5344CB8AC3E}">
        <p14:creationId xmlns:p14="http://schemas.microsoft.com/office/powerpoint/2010/main" val="93025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B639C-3CDB-A31C-0BB2-8DE2BCD624DE}"/>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C17E680-3E10-5B5F-3335-5BB0BBE6D216}"/>
              </a:ext>
            </a:extLst>
          </p:cNvPr>
          <p:cNvSpPr/>
          <p:nvPr/>
        </p:nvSpPr>
        <p:spPr>
          <a:xfrm>
            <a:off x="457200" y="457200"/>
            <a:ext cx="3679213" cy="553998"/>
          </a:xfrm>
          <a:prstGeom prst="rect">
            <a:avLst/>
          </a:prstGeom>
        </p:spPr>
        <p:txBody>
          <a:bodyPr wrap="square">
            <a:spAutoFit/>
          </a:bodyPr>
          <a:lstStyle/>
          <a:p>
            <a:pPr marL="514350" indent="-514350">
              <a:buFont typeface="+mj-lt"/>
              <a:buAutoNum type="arabicPeriod" startAt="3"/>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EC46FF55-F435-B332-DB8B-5C83E4A5FBFA}"/>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A80C7428-6015-19E1-8386-D73BEA244206}"/>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76C17CD6-1B51-3FAB-3434-4485D83D00C5}"/>
              </a:ext>
            </a:extLst>
          </p:cNvPr>
          <p:cNvSpPr/>
          <p:nvPr/>
        </p:nvSpPr>
        <p:spPr>
          <a:xfrm>
            <a:off x="975907" y="1157921"/>
            <a:ext cx="9156562" cy="598177"/>
          </a:xfrm>
          <a:prstGeom prst="rect">
            <a:avLst/>
          </a:prstGeom>
        </p:spPr>
        <p:txBody>
          <a:bodyPr wrap="square">
            <a:spAutoFit/>
          </a:bodyPr>
          <a:lstStyle/>
          <a:p>
            <a:pPr marR="6350" algn="just">
              <a:lnSpc>
                <a:spcPct val="150000"/>
              </a:lnSpc>
              <a:spcAft>
                <a:spcPts val="0"/>
              </a:spcAft>
            </a:pPr>
            <a:r>
              <a:rPr lang="vi-VN" sz="2500" dirty="0">
                <a:ea typeface="Calibri" panose="020F0502020204030204" pitchFamily="34" charset="0"/>
                <a:cs typeface="Times New Roman" panose="02020603050405020304" pitchFamily="18" charset="0"/>
              </a:rPr>
              <a:t>Cách hoạt động của MMD</a:t>
            </a:r>
          </a:p>
        </p:txBody>
      </p:sp>
      <p:pic>
        <p:nvPicPr>
          <p:cNvPr id="4" name="Picture 3">
            <a:extLst>
              <a:ext uri="{FF2B5EF4-FFF2-40B4-BE49-F238E27FC236}">
                <a16:creationId xmlns:a16="http://schemas.microsoft.com/office/drawing/2014/main" id="{4E8DBF37-9954-9649-773F-AB38FDD59F57}"/>
              </a:ext>
            </a:extLst>
          </p:cNvPr>
          <p:cNvPicPr>
            <a:picLocks noChangeAspect="1"/>
          </p:cNvPicPr>
          <p:nvPr/>
        </p:nvPicPr>
        <p:blipFill>
          <a:blip r:embed="rId2"/>
          <a:srcRect b="7186"/>
          <a:stretch/>
        </p:blipFill>
        <p:spPr>
          <a:xfrm>
            <a:off x="2160569" y="1799989"/>
            <a:ext cx="7860522" cy="3367234"/>
          </a:xfrm>
          <a:prstGeom prst="rect">
            <a:avLst/>
          </a:prstGeom>
        </p:spPr>
      </p:pic>
      <p:pic>
        <p:nvPicPr>
          <p:cNvPr id="6" name="Picture 5">
            <a:extLst>
              <a:ext uri="{FF2B5EF4-FFF2-40B4-BE49-F238E27FC236}">
                <a16:creationId xmlns:a16="http://schemas.microsoft.com/office/drawing/2014/main" id="{725C46DB-F8EA-2765-03D7-0D84566BC0B7}"/>
              </a:ext>
            </a:extLst>
          </p:cNvPr>
          <p:cNvPicPr>
            <a:picLocks noChangeAspect="1"/>
          </p:cNvPicPr>
          <p:nvPr/>
        </p:nvPicPr>
        <p:blipFill>
          <a:blip r:embed="rId3"/>
          <a:stretch>
            <a:fillRect/>
          </a:stretch>
        </p:blipFill>
        <p:spPr>
          <a:xfrm>
            <a:off x="3704484" y="5931907"/>
            <a:ext cx="4772691" cy="724001"/>
          </a:xfrm>
          <a:prstGeom prst="rect">
            <a:avLst/>
          </a:prstGeom>
        </p:spPr>
      </p:pic>
      <p:sp>
        <p:nvSpPr>
          <p:cNvPr id="9" name="TextBox 8">
            <a:extLst>
              <a:ext uri="{FF2B5EF4-FFF2-40B4-BE49-F238E27FC236}">
                <a16:creationId xmlns:a16="http://schemas.microsoft.com/office/drawing/2014/main" id="{2511743F-16E7-C8A9-8C88-A05C626920D6}"/>
              </a:ext>
            </a:extLst>
          </p:cNvPr>
          <p:cNvSpPr txBox="1"/>
          <p:nvPr/>
        </p:nvSpPr>
        <p:spPr>
          <a:xfrm>
            <a:off x="91307" y="5288318"/>
            <a:ext cx="3980361" cy="1246495"/>
          </a:xfrm>
          <a:prstGeom prst="rect">
            <a:avLst/>
          </a:prstGeom>
          <a:noFill/>
        </p:spPr>
        <p:txBody>
          <a:bodyPr wrap="square">
            <a:spAutoFit/>
          </a:bodyPr>
          <a:lstStyle/>
          <a:p>
            <a:r>
              <a:rPr lang="en-US" sz="2500" dirty="0">
                <a:latin typeface="Arial" panose="020B0604020202020204" pitchFamily="34" charset="0"/>
                <a:cs typeface="Arial" panose="020B0604020202020204" pitchFamily="34" charset="0"/>
              </a:rPr>
              <a:t>Expectation of observation X that is sampled from distribution P</a:t>
            </a:r>
          </a:p>
        </p:txBody>
      </p:sp>
      <p:sp>
        <p:nvSpPr>
          <p:cNvPr id="11" name="TextBox 10">
            <a:extLst>
              <a:ext uri="{FF2B5EF4-FFF2-40B4-BE49-F238E27FC236}">
                <a16:creationId xmlns:a16="http://schemas.microsoft.com/office/drawing/2014/main" id="{D0FDC403-E634-8A8D-C02F-CB4634551154}"/>
              </a:ext>
            </a:extLst>
          </p:cNvPr>
          <p:cNvSpPr txBox="1"/>
          <p:nvPr/>
        </p:nvSpPr>
        <p:spPr>
          <a:xfrm>
            <a:off x="8030910" y="5288317"/>
            <a:ext cx="3980361" cy="1246495"/>
          </a:xfrm>
          <a:prstGeom prst="rect">
            <a:avLst/>
          </a:prstGeom>
          <a:noFill/>
        </p:spPr>
        <p:txBody>
          <a:bodyPr wrap="square">
            <a:spAutoFit/>
          </a:bodyPr>
          <a:lstStyle/>
          <a:p>
            <a:pPr algn="r"/>
            <a:r>
              <a:rPr lang="en-US" sz="2500" dirty="0">
                <a:latin typeface="Arial" panose="020B0604020202020204" pitchFamily="34" charset="0"/>
                <a:cs typeface="Arial" panose="020B0604020202020204" pitchFamily="34" charset="0"/>
              </a:rPr>
              <a:t>Expectation of observation Y that is sampled from distribution Q</a:t>
            </a:r>
          </a:p>
        </p:txBody>
      </p:sp>
    </p:spTree>
    <p:extLst>
      <p:ext uri="{BB962C8B-B14F-4D97-AF65-F5344CB8AC3E}">
        <p14:creationId xmlns:p14="http://schemas.microsoft.com/office/powerpoint/2010/main" val="82724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4FD58-924E-9738-BEB7-E716D12094A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F9FC327-0C80-C4A9-9B09-1F3389D1847F}"/>
              </a:ext>
            </a:extLst>
          </p:cNvPr>
          <p:cNvSpPr/>
          <p:nvPr/>
        </p:nvSpPr>
        <p:spPr>
          <a:xfrm>
            <a:off x="457200" y="457200"/>
            <a:ext cx="3679213" cy="553998"/>
          </a:xfrm>
          <a:prstGeom prst="rect">
            <a:avLst/>
          </a:prstGeom>
        </p:spPr>
        <p:txBody>
          <a:bodyPr wrap="square">
            <a:spAutoFit/>
          </a:bodyPr>
          <a:lstStyle/>
          <a:p>
            <a:pPr marL="514350" indent="-514350">
              <a:buFont typeface="+mj-lt"/>
              <a:buAutoNum type="arabicPeriod" startAt="3"/>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FA9DA120-4CC6-5A68-B6AB-FF8DDB0FC0C3}"/>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684FAB88-4E50-CFE1-D2C3-806EF0D832E2}"/>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EADE29D2-F802-73F5-BA29-820C3D03CAEE}"/>
              </a:ext>
            </a:extLst>
          </p:cNvPr>
          <p:cNvSpPr/>
          <p:nvPr/>
        </p:nvSpPr>
        <p:spPr>
          <a:xfrm>
            <a:off x="975907" y="1157921"/>
            <a:ext cx="9156562" cy="598177"/>
          </a:xfrm>
          <a:prstGeom prst="rect">
            <a:avLst/>
          </a:prstGeom>
        </p:spPr>
        <p:txBody>
          <a:bodyPr wrap="square">
            <a:spAutoFit/>
          </a:bodyPr>
          <a:lstStyle/>
          <a:p>
            <a:pPr marR="6350" algn="just">
              <a:lnSpc>
                <a:spcPct val="150000"/>
              </a:lnSpc>
              <a:spcAft>
                <a:spcPts val="0"/>
              </a:spcAft>
            </a:pPr>
            <a:r>
              <a:rPr lang="vi-VN" sz="2500" dirty="0">
                <a:ea typeface="Calibri" panose="020F0502020204030204" pitchFamily="34" charset="0"/>
                <a:cs typeface="Times New Roman" panose="02020603050405020304" pitchFamily="18" charset="0"/>
              </a:rPr>
              <a:t>Cách hoạt động của MMD</a:t>
            </a:r>
          </a:p>
        </p:txBody>
      </p:sp>
      <p:pic>
        <p:nvPicPr>
          <p:cNvPr id="5" name="Picture 4">
            <a:extLst>
              <a:ext uri="{FF2B5EF4-FFF2-40B4-BE49-F238E27FC236}">
                <a16:creationId xmlns:a16="http://schemas.microsoft.com/office/drawing/2014/main" id="{F3E5FE44-21B5-6E8A-C78E-95FA6B743BF8}"/>
              </a:ext>
            </a:extLst>
          </p:cNvPr>
          <p:cNvPicPr>
            <a:picLocks noChangeAspect="1"/>
          </p:cNvPicPr>
          <p:nvPr/>
        </p:nvPicPr>
        <p:blipFill>
          <a:blip r:embed="rId2"/>
          <a:srcRect l="1633"/>
          <a:stretch/>
        </p:blipFill>
        <p:spPr>
          <a:xfrm>
            <a:off x="3036498" y="2295966"/>
            <a:ext cx="6222278" cy="3404113"/>
          </a:xfrm>
          <a:prstGeom prst="rect">
            <a:avLst/>
          </a:prstGeom>
        </p:spPr>
      </p:pic>
    </p:spTree>
    <p:extLst>
      <p:ext uri="{BB962C8B-B14F-4D97-AF65-F5344CB8AC3E}">
        <p14:creationId xmlns:p14="http://schemas.microsoft.com/office/powerpoint/2010/main" val="356945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B0DCB9-55EE-F52A-A0F6-05284465C21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5D4ABEB9-25EE-7AA8-7E55-B68AB4C8288B}"/>
              </a:ext>
            </a:extLst>
          </p:cNvPr>
          <p:cNvSpPr/>
          <p:nvPr/>
        </p:nvSpPr>
        <p:spPr>
          <a:xfrm>
            <a:off x="457200" y="457200"/>
            <a:ext cx="3679213" cy="553998"/>
          </a:xfrm>
          <a:prstGeom prst="rect">
            <a:avLst/>
          </a:prstGeom>
        </p:spPr>
        <p:txBody>
          <a:bodyPr wrap="square">
            <a:spAutoFit/>
          </a:bodyPr>
          <a:lstStyle/>
          <a:p>
            <a:pPr marL="514350" indent="-514350">
              <a:buFont typeface="+mj-lt"/>
              <a:buAutoNum type="arabicPeriod" startAt="3"/>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B457AB7F-E53B-B2DD-3F02-B651FC11774A}"/>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F0B11AEE-BE76-8EC5-1495-92B4ACA2F275}"/>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16F52B99-F248-673C-56E9-738EE08F2475}"/>
              </a:ext>
            </a:extLst>
          </p:cNvPr>
          <p:cNvSpPr/>
          <p:nvPr/>
        </p:nvSpPr>
        <p:spPr>
          <a:xfrm>
            <a:off x="975907" y="1157921"/>
            <a:ext cx="9156562" cy="598177"/>
          </a:xfrm>
          <a:prstGeom prst="rect">
            <a:avLst/>
          </a:prstGeom>
        </p:spPr>
        <p:txBody>
          <a:bodyPr wrap="square">
            <a:spAutoFit/>
          </a:bodyPr>
          <a:lstStyle/>
          <a:p>
            <a:pPr marR="6350" algn="just">
              <a:lnSpc>
                <a:spcPct val="150000"/>
              </a:lnSpc>
              <a:spcAft>
                <a:spcPts val="0"/>
              </a:spcAft>
            </a:pPr>
            <a:r>
              <a:rPr lang="vi-VN" sz="2500" dirty="0">
                <a:ea typeface="Calibri" panose="020F0502020204030204" pitchFamily="34" charset="0"/>
                <a:cs typeface="Times New Roman" panose="02020603050405020304" pitchFamily="18" charset="0"/>
              </a:rPr>
              <a:t>Cách hoạt động của MMD</a:t>
            </a:r>
          </a:p>
        </p:txBody>
      </p:sp>
      <p:pic>
        <p:nvPicPr>
          <p:cNvPr id="5" name="Picture 4">
            <a:extLst>
              <a:ext uri="{FF2B5EF4-FFF2-40B4-BE49-F238E27FC236}">
                <a16:creationId xmlns:a16="http://schemas.microsoft.com/office/drawing/2014/main" id="{86234AC5-F927-99B1-99B9-EB06818700D2}"/>
              </a:ext>
            </a:extLst>
          </p:cNvPr>
          <p:cNvPicPr>
            <a:picLocks noChangeAspect="1"/>
          </p:cNvPicPr>
          <p:nvPr/>
        </p:nvPicPr>
        <p:blipFill>
          <a:blip r:embed="rId2"/>
          <a:srcRect l="1633"/>
          <a:stretch/>
        </p:blipFill>
        <p:spPr>
          <a:xfrm>
            <a:off x="3036498" y="2295966"/>
            <a:ext cx="6222278" cy="3404113"/>
          </a:xfrm>
          <a:prstGeom prst="rect">
            <a:avLst/>
          </a:prstGeom>
        </p:spPr>
      </p:pic>
    </p:spTree>
    <p:extLst>
      <p:ext uri="{BB962C8B-B14F-4D97-AF65-F5344CB8AC3E}">
        <p14:creationId xmlns:p14="http://schemas.microsoft.com/office/powerpoint/2010/main" val="317789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C5A35-74C4-5D39-8DC4-A794E1216F3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CC896D26-15AB-F685-A7FB-88750B9D3270}"/>
              </a:ext>
            </a:extLst>
          </p:cNvPr>
          <p:cNvSpPr/>
          <p:nvPr/>
        </p:nvSpPr>
        <p:spPr>
          <a:xfrm>
            <a:off x="457200" y="457200"/>
            <a:ext cx="3679213" cy="553998"/>
          </a:xfrm>
          <a:prstGeom prst="rect">
            <a:avLst/>
          </a:prstGeom>
        </p:spPr>
        <p:txBody>
          <a:bodyPr wrap="square">
            <a:spAutoFit/>
          </a:bodyPr>
          <a:lstStyle/>
          <a:p>
            <a:pPr marL="514350" indent="-514350">
              <a:buFont typeface="+mj-lt"/>
              <a:buAutoNum type="arabicPeriod" startAt="3"/>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BA64587C-7157-A7A1-74D2-A66DE3375CA5}"/>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34381096-C8D7-B9CB-0B6C-DCED6C4258EA}"/>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608174FF-1A32-EAAB-99ED-6718D80EFDFF}"/>
              </a:ext>
            </a:extLst>
          </p:cNvPr>
          <p:cNvSpPr/>
          <p:nvPr/>
        </p:nvSpPr>
        <p:spPr>
          <a:xfrm>
            <a:off x="975907" y="1157921"/>
            <a:ext cx="9156562" cy="598177"/>
          </a:xfrm>
          <a:prstGeom prst="rect">
            <a:avLst/>
          </a:prstGeom>
        </p:spPr>
        <p:txBody>
          <a:bodyPr wrap="square">
            <a:spAutoFit/>
          </a:bodyPr>
          <a:lstStyle/>
          <a:p>
            <a:pPr marR="6350" algn="just">
              <a:lnSpc>
                <a:spcPct val="150000"/>
              </a:lnSpc>
              <a:spcAft>
                <a:spcPts val="0"/>
              </a:spcAft>
            </a:pPr>
            <a:r>
              <a:rPr lang="vi-VN" sz="2500" dirty="0">
                <a:ea typeface="Calibri" panose="020F0502020204030204" pitchFamily="34" charset="0"/>
                <a:cs typeface="Times New Roman" panose="02020603050405020304" pitchFamily="18" charset="0"/>
              </a:rPr>
              <a:t>Cách hoạt động của MMD</a:t>
            </a:r>
          </a:p>
        </p:txBody>
      </p:sp>
      <p:pic>
        <p:nvPicPr>
          <p:cNvPr id="4" name="Picture 3">
            <a:extLst>
              <a:ext uri="{FF2B5EF4-FFF2-40B4-BE49-F238E27FC236}">
                <a16:creationId xmlns:a16="http://schemas.microsoft.com/office/drawing/2014/main" id="{CA7DAEA7-FC9B-E547-4411-44EC248C7022}"/>
              </a:ext>
            </a:extLst>
          </p:cNvPr>
          <p:cNvPicPr>
            <a:picLocks noChangeAspect="1"/>
          </p:cNvPicPr>
          <p:nvPr/>
        </p:nvPicPr>
        <p:blipFill>
          <a:blip r:embed="rId2"/>
          <a:stretch>
            <a:fillRect/>
          </a:stretch>
        </p:blipFill>
        <p:spPr>
          <a:xfrm>
            <a:off x="1199466" y="2023591"/>
            <a:ext cx="9793067" cy="2934109"/>
          </a:xfrm>
          <a:prstGeom prst="rect">
            <a:avLst/>
          </a:prstGeom>
        </p:spPr>
      </p:pic>
    </p:spTree>
    <p:extLst>
      <p:ext uri="{BB962C8B-B14F-4D97-AF65-F5344CB8AC3E}">
        <p14:creationId xmlns:p14="http://schemas.microsoft.com/office/powerpoint/2010/main" val="39505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54AF53D-208E-4983-B061-B5FCB2F1DE46}"/>
              </a:ext>
            </a:extLst>
          </p:cNvPr>
          <p:cNvGraphicFramePr/>
          <p:nvPr>
            <p:extLst>
              <p:ext uri="{D42A27DB-BD31-4B8C-83A1-F6EECF244321}">
                <p14:modId xmlns:p14="http://schemas.microsoft.com/office/powerpoint/2010/main" val="2520258903"/>
              </p:ext>
            </p:extLst>
          </p:nvPr>
        </p:nvGraphicFramePr>
        <p:xfrm>
          <a:off x="412052" y="1203158"/>
          <a:ext cx="11367896" cy="5010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6764123-101D-4D2E-B3A5-64E717C78BA8}"/>
              </a:ext>
            </a:extLst>
          </p:cNvPr>
          <p:cNvSpPr/>
          <p:nvPr/>
        </p:nvSpPr>
        <p:spPr>
          <a:xfrm>
            <a:off x="457200" y="457200"/>
            <a:ext cx="2015612" cy="553998"/>
          </a:xfrm>
          <a:prstGeom prst="rect">
            <a:avLst/>
          </a:prstGeom>
        </p:spPr>
        <p:txBody>
          <a:bodyPr wrap="square">
            <a:spAutoFit/>
          </a:bodyPr>
          <a:lstStyle/>
          <a:p>
            <a:pPr algn="ct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Nội dung</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758101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564F99-88F8-BBDD-3403-087E6A14895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A128D36-96CB-024A-487C-341EEAAEE62D}"/>
              </a:ext>
            </a:extLst>
          </p:cNvPr>
          <p:cNvSpPr/>
          <p:nvPr/>
        </p:nvSpPr>
        <p:spPr>
          <a:xfrm>
            <a:off x="457200" y="457200"/>
            <a:ext cx="3679213" cy="553998"/>
          </a:xfrm>
          <a:prstGeom prst="rect">
            <a:avLst/>
          </a:prstGeom>
        </p:spPr>
        <p:txBody>
          <a:bodyPr wrap="square">
            <a:spAutoFit/>
          </a:bodyPr>
          <a:lstStyle/>
          <a:p>
            <a:pPr marL="514350" indent="-514350">
              <a:buFont typeface="+mj-lt"/>
              <a:buAutoNum type="arabicPeriod" startAt="3"/>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7C9AA683-022A-9C04-433F-90FD4635260B}"/>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4CE7DD19-DEAA-E363-C220-ECD03065C5DE}"/>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2">
            <a:extLst>
              <a:ext uri="{FF2B5EF4-FFF2-40B4-BE49-F238E27FC236}">
                <a16:creationId xmlns:a16="http://schemas.microsoft.com/office/drawing/2014/main" id="{685A734B-F671-49E8-363F-DB8EE9CC8FEF}"/>
              </a:ext>
            </a:extLst>
          </p:cNvPr>
          <p:cNvSpPr/>
          <p:nvPr/>
        </p:nvSpPr>
        <p:spPr>
          <a:xfrm>
            <a:off x="975907" y="1157921"/>
            <a:ext cx="9156562" cy="598177"/>
          </a:xfrm>
          <a:prstGeom prst="rect">
            <a:avLst/>
          </a:prstGeom>
        </p:spPr>
        <p:txBody>
          <a:bodyPr wrap="square">
            <a:spAutoFit/>
          </a:bodyPr>
          <a:lstStyle/>
          <a:p>
            <a:pPr marR="6350" algn="just">
              <a:lnSpc>
                <a:spcPct val="150000"/>
              </a:lnSpc>
              <a:spcAft>
                <a:spcPts val="0"/>
              </a:spcAft>
            </a:pPr>
            <a:r>
              <a:rPr lang="vi-VN" sz="2500" dirty="0">
                <a:ea typeface="Calibri" panose="020F0502020204030204" pitchFamily="34" charset="0"/>
                <a:cs typeface="Times New Roman" panose="02020603050405020304" pitchFamily="18" charset="0"/>
              </a:rPr>
              <a:t>Shape Drift Detector</a:t>
            </a:r>
          </a:p>
        </p:txBody>
      </p:sp>
      <p:pic>
        <p:nvPicPr>
          <p:cNvPr id="6" name="Picture 5">
            <a:extLst>
              <a:ext uri="{FF2B5EF4-FFF2-40B4-BE49-F238E27FC236}">
                <a16:creationId xmlns:a16="http://schemas.microsoft.com/office/drawing/2014/main" id="{59C73FCE-F9B9-7DB6-63B6-17107547D017}"/>
              </a:ext>
            </a:extLst>
          </p:cNvPr>
          <p:cNvPicPr>
            <a:picLocks noChangeAspect="1"/>
          </p:cNvPicPr>
          <p:nvPr/>
        </p:nvPicPr>
        <p:blipFill>
          <a:blip r:embed="rId2"/>
          <a:stretch>
            <a:fillRect/>
          </a:stretch>
        </p:blipFill>
        <p:spPr>
          <a:xfrm>
            <a:off x="1361606" y="2338956"/>
            <a:ext cx="9468788" cy="1641765"/>
          </a:xfrm>
          <a:prstGeom prst="rect">
            <a:avLst/>
          </a:prstGeom>
        </p:spPr>
      </p:pic>
    </p:spTree>
    <p:extLst>
      <p:ext uri="{BB962C8B-B14F-4D97-AF65-F5344CB8AC3E}">
        <p14:creationId xmlns:p14="http://schemas.microsoft.com/office/powerpoint/2010/main" val="51966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31B695-40FE-4ED3-8B55-F64DDE1C9988}"/>
              </a:ext>
            </a:extLst>
          </p:cNvPr>
          <p:cNvSpPr txBox="1"/>
          <p:nvPr/>
        </p:nvSpPr>
        <p:spPr>
          <a:xfrm>
            <a:off x="4844617" y="2599033"/>
            <a:ext cx="2502766" cy="646331"/>
          </a:xfrm>
          <a:prstGeom prst="rect">
            <a:avLst/>
          </a:prstGeom>
          <a:noFill/>
        </p:spPr>
        <p:txBody>
          <a:bodyPr wrap="square" lIns="108000" rIns="108000" rtlCol="0" anchor="ctr">
            <a:spAutoFit/>
          </a:bodyPr>
          <a:lstStyle/>
          <a:p>
            <a:pPr algn="ctr"/>
            <a:r>
              <a:rPr lang="vi-VN" altLang="ko-KR" sz="3600" b="1">
                <a:solidFill>
                  <a:srgbClr val="002060"/>
                </a:solidFill>
                <a:latin typeface="Arial" panose="020B0604020202020204" pitchFamily="34" charset="0"/>
                <a:ea typeface="Cambria" panose="02040503050406030204" pitchFamily="18" charset="0"/>
                <a:cs typeface="Arial" panose="020B0604020202020204" pitchFamily="34" charset="0"/>
              </a:rPr>
              <a:t>Phần</a:t>
            </a:r>
            <a:r>
              <a:rPr lang="en-US" altLang="ko-KR" sz="3600" b="1">
                <a:solidFill>
                  <a:srgbClr val="002060"/>
                </a:solidFill>
                <a:latin typeface="Arial" panose="020B0604020202020204" pitchFamily="34" charset="0"/>
                <a:ea typeface="Cambria" panose="02040503050406030204" pitchFamily="18" charset="0"/>
                <a:cs typeface="Arial" panose="020B0604020202020204" pitchFamily="34" charset="0"/>
              </a:rPr>
              <a:t> </a:t>
            </a:r>
            <a:r>
              <a:rPr lang="vi-VN" altLang="ko-KR" sz="3600" b="1">
                <a:solidFill>
                  <a:srgbClr val="002060"/>
                </a:solidFill>
                <a:latin typeface="Arial" panose="020B0604020202020204" pitchFamily="34" charset="0"/>
                <a:ea typeface="Cambria" panose="02040503050406030204" pitchFamily="18" charset="0"/>
                <a:cs typeface="Arial" panose="020B0604020202020204" pitchFamily="34" charset="0"/>
              </a:rPr>
              <a:t>4</a:t>
            </a:r>
            <a:endParaRPr lang="ko-KR" altLang="en-US" sz="3600" b="1" dirty="0">
              <a:solidFill>
                <a:srgbClr val="002060"/>
              </a:solidFill>
              <a:latin typeface="Arial" panose="020B0604020202020204" pitchFamily="34" charset="0"/>
              <a:cs typeface="Arial" panose="020B0604020202020204" pitchFamily="34" charset="0"/>
            </a:endParaRPr>
          </a:p>
        </p:txBody>
      </p:sp>
      <p:sp>
        <p:nvSpPr>
          <p:cNvPr id="3" name="Text Placeholder 1">
            <a:extLst>
              <a:ext uri="{FF2B5EF4-FFF2-40B4-BE49-F238E27FC236}">
                <a16:creationId xmlns:a16="http://schemas.microsoft.com/office/drawing/2014/main" id="{F9D41190-2B2B-4B9F-A627-C8FD4A23C7CE}"/>
              </a:ext>
            </a:extLst>
          </p:cNvPr>
          <p:cNvSpPr txBox="1">
            <a:spLocks/>
          </p:cNvSpPr>
          <p:nvPr/>
        </p:nvSpPr>
        <p:spPr>
          <a:xfrm>
            <a:off x="1632737" y="3286730"/>
            <a:ext cx="8926526" cy="102063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sz="5000" b="1">
                <a:solidFill>
                  <a:srgbClr val="0070C0"/>
                </a:solidFill>
                <a:latin typeface="Arial" panose="020B0604020202020204" pitchFamily="34" charset="0"/>
                <a:ea typeface="Cambria" panose="02040503050406030204" pitchFamily="18" charset="0"/>
                <a:cs typeface="Arial" panose="020B0604020202020204" pitchFamily="34" charset="0"/>
              </a:rPr>
              <a:t>Kết quả thực hiện</a:t>
            </a:r>
            <a:endParaRPr lang="en-US" sz="5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505532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05624-7D7C-4B85-BFDD-B155046135FE}"/>
              </a:ext>
            </a:extLst>
          </p:cNvPr>
          <p:cNvSpPr/>
          <p:nvPr/>
        </p:nvSpPr>
        <p:spPr>
          <a:xfrm>
            <a:off x="457200" y="457200"/>
            <a:ext cx="3977371" cy="553998"/>
          </a:xfrm>
          <a:prstGeom prst="rect">
            <a:avLst/>
          </a:prstGeom>
        </p:spPr>
        <p:txBody>
          <a:bodyPr wrap="none">
            <a:spAutoFit/>
          </a:bodyPr>
          <a:lstStyle/>
          <a:p>
            <a:pPr marL="514350" indent="-514350">
              <a:buFont typeface="+mj-lt"/>
              <a:buAutoNum type="arabicPeriod" startAt="4"/>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Kết quả thực hiện</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25931E04-CEB5-4125-B64B-2FB3FB05A662}"/>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AAC8EEF3-D99B-4A8F-8540-5F527131420C}"/>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2F90FBA7-2E32-43CB-9F0E-9ED97177183F}"/>
              </a:ext>
            </a:extLst>
          </p:cNvPr>
          <p:cNvSpPr/>
          <p:nvPr/>
        </p:nvSpPr>
        <p:spPr>
          <a:xfrm>
            <a:off x="457200" y="1011198"/>
            <a:ext cx="9953845" cy="609782"/>
          </a:xfrm>
          <a:prstGeom prst="rect">
            <a:avLst/>
          </a:prstGeom>
        </p:spPr>
        <p:txBody>
          <a:bodyPr wrap="square">
            <a:spAutoFit/>
          </a:bodyPr>
          <a:lstStyle/>
          <a:p>
            <a:pPr algn="just">
              <a:lnSpc>
                <a:spcPct val="150000"/>
              </a:lnSpc>
              <a:spcAft>
                <a:spcPts val="0"/>
              </a:spcAft>
            </a:pPr>
            <a:r>
              <a:rPr lang="vi-VN" sz="2500" dirty="0">
                <a:ea typeface="Calibri" panose="020F0502020204030204" pitchFamily="34" charset="0"/>
                <a:cs typeface="Times New Roman" panose="02020603050405020304" pitchFamily="18" charset="0"/>
              </a:rPr>
              <a:t>Xây dựng tập dữ liệu synthetic</a:t>
            </a:r>
            <a:endParaRPr lang="en-US" sz="2500" dirty="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81936948-594A-5D7D-CC32-C3D4B810DEAC}"/>
              </a:ext>
            </a:extLst>
          </p:cNvPr>
          <p:cNvPicPr>
            <a:picLocks noChangeAspect="1"/>
          </p:cNvPicPr>
          <p:nvPr/>
        </p:nvPicPr>
        <p:blipFill>
          <a:blip r:embed="rId2"/>
          <a:stretch>
            <a:fillRect/>
          </a:stretch>
        </p:blipFill>
        <p:spPr>
          <a:xfrm>
            <a:off x="457200" y="1565196"/>
            <a:ext cx="6200252" cy="2455211"/>
          </a:xfrm>
          <a:prstGeom prst="rect">
            <a:avLst/>
          </a:prstGeom>
        </p:spPr>
      </p:pic>
      <p:sp>
        <p:nvSpPr>
          <p:cNvPr id="7" name="TextBox 6">
            <a:extLst>
              <a:ext uri="{FF2B5EF4-FFF2-40B4-BE49-F238E27FC236}">
                <a16:creationId xmlns:a16="http://schemas.microsoft.com/office/drawing/2014/main" id="{E71189F5-6437-D23E-5EA7-5C7A1DD1AB3B}"/>
              </a:ext>
            </a:extLst>
          </p:cNvPr>
          <p:cNvSpPr txBox="1"/>
          <p:nvPr/>
        </p:nvSpPr>
        <p:spPr>
          <a:xfrm>
            <a:off x="6850496" y="2674595"/>
            <a:ext cx="2249334" cy="369332"/>
          </a:xfrm>
          <a:prstGeom prst="rect">
            <a:avLst/>
          </a:prstGeom>
          <a:noFill/>
        </p:spPr>
        <p:txBody>
          <a:bodyPr wrap="none" rtlCol="0">
            <a:spAutoFit/>
          </a:bodyPr>
          <a:lstStyle/>
          <a:p>
            <a:r>
              <a:rPr lang="vi-VN" dirty="0"/>
              <a:t>Sudden drift dataset</a:t>
            </a:r>
            <a:endParaRPr lang="en-US" dirty="0"/>
          </a:p>
        </p:txBody>
      </p:sp>
      <p:pic>
        <p:nvPicPr>
          <p:cNvPr id="8" name="Picture 7" descr="A diagram of a graph&#10;&#10;AI-generated content may be incorrect.">
            <a:extLst>
              <a:ext uri="{FF2B5EF4-FFF2-40B4-BE49-F238E27FC236}">
                <a16:creationId xmlns:a16="http://schemas.microsoft.com/office/drawing/2014/main" id="{4E2A3550-CA23-E310-DB6A-9075A4B263C9}"/>
              </a:ext>
            </a:extLst>
          </p:cNvPr>
          <p:cNvPicPr>
            <a:picLocks noChangeAspect="1"/>
          </p:cNvPicPr>
          <p:nvPr/>
        </p:nvPicPr>
        <p:blipFill>
          <a:blip r:embed="rId3"/>
          <a:stretch>
            <a:fillRect/>
          </a:stretch>
        </p:blipFill>
        <p:spPr>
          <a:xfrm>
            <a:off x="437071" y="4020407"/>
            <a:ext cx="6197071" cy="2455210"/>
          </a:xfrm>
          <a:prstGeom prst="rect">
            <a:avLst/>
          </a:prstGeom>
        </p:spPr>
      </p:pic>
      <p:sp>
        <p:nvSpPr>
          <p:cNvPr id="10" name="TextBox 9">
            <a:extLst>
              <a:ext uri="{FF2B5EF4-FFF2-40B4-BE49-F238E27FC236}">
                <a16:creationId xmlns:a16="http://schemas.microsoft.com/office/drawing/2014/main" id="{3357A790-C0E5-A4C8-1A0E-8047786836F0}"/>
              </a:ext>
            </a:extLst>
          </p:cNvPr>
          <p:cNvSpPr txBox="1"/>
          <p:nvPr/>
        </p:nvSpPr>
        <p:spPr>
          <a:xfrm>
            <a:off x="6850496" y="4878680"/>
            <a:ext cx="2533967" cy="646331"/>
          </a:xfrm>
          <a:prstGeom prst="rect">
            <a:avLst/>
          </a:prstGeom>
          <a:noFill/>
        </p:spPr>
        <p:txBody>
          <a:bodyPr wrap="square">
            <a:spAutoFit/>
          </a:bodyPr>
          <a:lstStyle/>
          <a:p>
            <a:r>
              <a:rPr lang="vi-VN" dirty="0"/>
              <a:t>Incremental drift dataset</a:t>
            </a:r>
            <a:endParaRPr lang="en-US" dirty="0"/>
          </a:p>
        </p:txBody>
      </p:sp>
    </p:spTree>
    <p:extLst>
      <p:ext uri="{BB962C8B-B14F-4D97-AF65-F5344CB8AC3E}">
        <p14:creationId xmlns:p14="http://schemas.microsoft.com/office/powerpoint/2010/main" val="1613887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2A8DF-D483-C276-897E-80236AF0E25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6A5145D9-ACDE-9B96-5B22-7764A7C7D881}"/>
              </a:ext>
            </a:extLst>
          </p:cNvPr>
          <p:cNvSpPr/>
          <p:nvPr/>
        </p:nvSpPr>
        <p:spPr>
          <a:xfrm>
            <a:off x="457200" y="457200"/>
            <a:ext cx="3977371" cy="553998"/>
          </a:xfrm>
          <a:prstGeom prst="rect">
            <a:avLst/>
          </a:prstGeom>
        </p:spPr>
        <p:txBody>
          <a:bodyPr wrap="none">
            <a:spAutoFit/>
          </a:bodyPr>
          <a:lstStyle/>
          <a:p>
            <a:pPr marL="514350" indent="-514350">
              <a:buFont typeface="+mj-lt"/>
              <a:buAutoNum type="arabicPeriod" startAt="4"/>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Kết quả thực hiện</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45FEF358-24A2-6A6F-1A9F-5313E9B5E938}"/>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1A65189C-F321-306A-05CC-997080F79B6F}"/>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0892EC15-471B-F5F3-375B-6F8C7312290D}"/>
              </a:ext>
            </a:extLst>
          </p:cNvPr>
          <p:cNvSpPr/>
          <p:nvPr/>
        </p:nvSpPr>
        <p:spPr>
          <a:xfrm>
            <a:off x="457200" y="1011198"/>
            <a:ext cx="9953845" cy="609782"/>
          </a:xfrm>
          <a:prstGeom prst="rect">
            <a:avLst/>
          </a:prstGeom>
        </p:spPr>
        <p:txBody>
          <a:bodyPr wrap="square">
            <a:spAutoFit/>
          </a:bodyPr>
          <a:lstStyle/>
          <a:p>
            <a:pPr algn="just">
              <a:lnSpc>
                <a:spcPct val="150000"/>
              </a:lnSpc>
              <a:spcAft>
                <a:spcPts val="0"/>
              </a:spcAft>
            </a:pPr>
            <a:r>
              <a:rPr lang="vi-VN" sz="2500" dirty="0">
                <a:ea typeface="Calibri" panose="020F0502020204030204" pitchFamily="34" charset="0"/>
                <a:cs typeface="Times New Roman" panose="02020603050405020304" pitchFamily="18" charset="0"/>
              </a:rPr>
              <a:t>Xây dựng tập dữ liệu synthetic</a:t>
            </a:r>
            <a:endParaRPr lang="en-US" sz="2500" dirty="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8B22527-B339-34D7-F7F0-42BD7A9B8611}"/>
              </a:ext>
            </a:extLst>
          </p:cNvPr>
          <p:cNvPicPr>
            <a:picLocks noChangeAspect="1"/>
          </p:cNvPicPr>
          <p:nvPr/>
        </p:nvPicPr>
        <p:blipFill>
          <a:blip r:embed="rId2"/>
          <a:stretch>
            <a:fillRect/>
          </a:stretch>
        </p:blipFill>
        <p:spPr>
          <a:xfrm>
            <a:off x="457200" y="1565196"/>
            <a:ext cx="6200252" cy="2455211"/>
          </a:xfrm>
          <a:prstGeom prst="rect">
            <a:avLst/>
          </a:prstGeom>
        </p:spPr>
      </p:pic>
      <p:sp>
        <p:nvSpPr>
          <p:cNvPr id="7" name="TextBox 6">
            <a:extLst>
              <a:ext uri="{FF2B5EF4-FFF2-40B4-BE49-F238E27FC236}">
                <a16:creationId xmlns:a16="http://schemas.microsoft.com/office/drawing/2014/main" id="{7E67AD2A-F785-DA71-BE3B-97E74273504B}"/>
              </a:ext>
            </a:extLst>
          </p:cNvPr>
          <p:cNvSpPr txBox="1"/>
          <p:nvPr/>
        </p:nvSpPr>
        <p:spPr>
          <a:xfrm>
            <a:off x="6850496" y="2674595"/>
            <a:ext cx="2249334" cy="369332"/>
          </a:xfrm>
          <a:prstGeom prst="rect">
            <a:avLst/>
          </a:prstGeom>
          <a:noFill/>
        </p:spPr>
        <p:txBody>
          <a:bodyPr wrap="none" rtlCol="0">
            <a:spAutoFit/>
          </a:bodyPr>
          <a:lstStyle/>
          <a:p>
            <a:r>
              <a:rPr lang="vi-VN" dirty="0"/>
              <a:t>Sudden drift dataset</a:t>
            </a:r>
            <a:endParaRPr lang="en-US" dirty="0"/>
          </a:p>
        </p:txBody>
      </p:sp>
      <p:pic>
        <p:nvPicPr>
          <p:cNvPr id="8" name="Picture 7" descr="A diagram of a graph&#10;&#10;AI-generated content may be incorrect.">
            <a:extLst>
              <a:ext uri="{FF2B5EF4-FFF2-40B4-BE49-F238E27FC236}">
                <a16:creationId xmlns:a16="http://schemas.microsoft.com/office/drawing/2014/main" id="{ED6FBA27-6D28-DE25-3641-A65178394AB6}"/>
              </a:ext>
            </a:extLst>
          </p:cNvPr>
          <p:cNvPicPr>
            <a:picLocks noChangeAspect="1"/>
          </p:cNvPicPr>
          <p:nvPr/>
        </p:nvPicPr>
        <p:blipFill>
          <a:blip r:embed="rId3"/>
          <a:stretch>
            <a:fillRect/>
          </a:stretch>
        </p:blipFill>
        <p:spPr>
          <a:xfrm>
            <a:off x="437071" y="4020407"/>
            <a:ext cx="6197071" cy="2455210"/>
          </a:xfrm>
          <a:prstGeom prst="rect">
            <a:avLst/>
          </a:prstGeom>
        </p:spPr>
      </p:pic>
      <p:sp>
        <p:nvSpPr>
          <p:cNvPr id="10" name="TextBox 9">
            <a:extLst>
              <a:ext uri="{FF2B5EF4-FFF2-40B4-BE49-F238E27FC236}">
                <a16:creationId xmlns:a16="http://schemas.microsoft.com/office/drawing/2014/main" id="{EF42603F-BAA7-8D0F-31D0-B65A0EDD4FEE}"/>
              </a:ext>
            </a:extLst>
          </p:cNvPr>
          <p:cNvSpPr txBox="1"/>
          <p:nvPr/>
        </p:nvSpPr>
        <p:spPr>
          <a:xfrm>
            <a:off x="6850496" y="4878680"/>
            <a:ext cx="2533967" cy="646331"/>
          </a:xfrm>
          <a:prstGeom prst="rect">
            <a:avLst/>
          </a:prstGeom>
          <a:noFill/>
        </p:spPr>
        <p:txBody>
          <a:bodyPr wrap="square">
            <a:spAutoFit/>
          </a:bodyPr>
          <a:lstStyle/>
          <a:p>
            <a:r>
              <a:rPr lang="vi-VN" dirty="0"/>
              <a:t>Incremental drift dataset</a:t>
            </a:r>
            <a:endParaRPr lang="en-US" dirty="0"/>
          </a:p>
        </p:txBody>
      </p:sp>
      <p:pic>
        <p:nvPicPr>
          <p:cNvPr id="3" name="Picture 2" descr="A screenshot of a graph&#10;&#10;AI-generated content may be incorrect.">
            <a:extLst>
              <a:ext uri="{FF2B5EF4-FFF2-40B4-BE49-F238E27FC236}">
                <a16:creationId xmlns:a16="http://schemas.microsoft.com/office/drawing/2014/main" id="{89574060-B447-0265-BED4-5999BADACA65}"/>
              </a:ext>
            </a:extLst>
          </p:cNvPr>
          <p:cNvPicPr>
            <a:picLocks noChangeAspect="1"/>
          </p:cNvPicPr>
          <p:nvPr/>
        </p:nvPicPr>
        <p:blipFill rotWithShape="1">
          <a:blip r:embed="rId4"/>
          <a:srcRect b="67525"/>
          <a:stretch/>
        </p:blipFill>
        <p:spPr bwMode="auto">
          <a:xfrm>
            <a:off x="6850496" y="2218412"/>
            <a:ext cx="4938767" cy="1281698"/>
          </a:xfrm>
          <a:prstGeom prst="rect">
            <a:avLst/>
          </a:prstGeom>
          <a:ln>
            <a:noFill/>
          </a:ln>
          <a:extLst>
            <a:ext uri="{53640926-AAD7-44D8-BBD7-CCE9431645EC}">
              <a14:shadowObscured xmlns:a14="http://schemas.microsoft.com/office/drawing/2010/main"/>
            </a:ext>
          </a:extLst>
        </p:spPr>
      </p:pic>
      <p:pic>
        <p:nvPicPr>
          <p:cNvPr id="5" name="Picture 4" descr="A diagram of a graph&#10;&#10;AI-generated content may be incorrect.">
            <a:extLst>
              <a:ext uri="{FF2B5EF4-FFF2-40B4-BE49-F238E27FC236}">
                <a16:creationId xmlns:a16="http://schemas.microsoft.com/office/drawing/2014/main" id="{21EBC88E-4F54-2ABD-0FB8-060E566BD629}"/>
              </a:ext>
            </a:extLst>
          </p:cNvPr>
          <p:cNvPicPr>
            <a:picLocks noChangeAspect="1"/>
          </p:cNvPicPr>
          <p:nvPr/>
        </p:nvPicPr>
        <p:blipFill rotWithShape="1">
          <a:blip r:embed="rId5"/>
          <a:srcRect b="67541"/>
          <a:stretch/>
        </p:blipFill>
        <p:spPr bwMode="auto">
          <a:xfrm>
            <a:off x="6850496" y="4381698"/>
            <a:ext cx="4938767" cy="12809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0879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05AE0-C9F9-1C3E-4A4D-3180E4A9A761}"/>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FE8A256-F339-0CDA-0719-56D55A4BD951}"/>
              </a:ext>
            </a:extLst>
          </p:cNvPr>
          <p:cNvSpPr/>
          <p:nvPr/>
        </p:nvSpPr>
        <p:spPr>
          <a:xfrm>
            <a:off x="457200" y="457200"/>
            <a:ext cx="3977371" cy="553998"/>
          </a:xfrm>
          <a:prstGeom prst="rect">
            <a:avLst/>
          </a:prstGeom>
        </p:spPr>
        <p:txBody>
          <a:bodyPr wrap="none">
            <a:spAutoFit/>
          </a:bodyPr>
          <a:lstStyle/>
          <a:p>
            <a:pPr marL="514350" indent="-514350">
              <a:buFont typeface="+mj-lt"/>
              <a:buAutoNum type="arabicPeriod" startAt="4"/>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Kết quả thực hiện</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71D91EAF-B534-AE0B-ED04-24089FF8DE72}"/>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3B2197E9-89FA-0E87-B1E3-2D2A1BFA3826}"/>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graph&#10;&#10;AI-generated content may be incorrect.">
            <a:extLst>
              <a:ext uri="{FF2B5EF4-FFF2-40B4-BE49-F238E27FC236}">
                <a16:creationId xmlns:a16="http://schemas.microsoft.com/office/drawing/2014/main" id="{CFC9DB29-14E5-728F-F4B9-DCEA3E5533D3}"/>
              </a:ext>
            </a:extLst>
          </p:cNvPr>
          <p:cNvPicPr>
            <a:picLocks noChangeAspect="1"/>
          </p:cNvPicPr>
          <p:nvPr/>
        </p:nvPicPr>
        <p:blipFill rotWithShape="1">
          <a:blip r:embed="rId2"/>
          <a:srcRect b="67525"/>
          <a:stretch/>
        </p:blipFill>
        <p:spPr bwMode="auto">
          <a:xfrm>
            <a:off x="457200" y="1645661"/>
            <a:ext cx="8217964" cy="2132708"/>
          </a:xfrm>
          <a:prstGeom prst="rect">
            <a:avLst/>
          </a:prstGeom>
          <a:ln>
            <a:noFill/>
          </a:ln>
          <a:extLst>
            <a:ext uri="{53640926-AAD7-44D8-BBD7-CCE9431645EC}">
              <a14:shadowObscured xmlns:a14="http://schemas.microsoft.com/office/drawing/2010/main"/>
            </a:ext>
          </a:extLst>
        </p:spPr>
      </p:pic>
      <p:pic>
        <p:nvPicPr>
          <p:cNvPr id="9" name="Picture 8" descr="A screenshot of a graph&#10;&#10;AI-generated content may be incorrect.">
            <a:extLst>
              <a:ext uri="{FF2B5EF4-FFF2-40B4-BE49-F238E27FC236}">
                <a16:creationId xmlns:a16="http://schemas.microsoft.com/office/drawing/2014/main" id="{9961EB3E-D6F0-1F73-1392-29D7FDF01E02}"/>
              </a:ext>
            </a:extLst>
          </p:cNvPr>
          <p:cNvPicPr>
            <a:picLocks noChangeAspect="1"/>
          </p:cNvPicPr>
          <p:nvPr/>
        </p:nvPicPr>
        <p:blipFill rotWithShape="1">
          <a:blip r:embed="rId3"/>
          <a:srcRect b="48273"/>
          <a:stretch/>
        </p:blipFill>
        <p:spPr bwMode="auto">
          <a:xfrm>
            <a:off x="526212" y="3778368"/>
            <a:ext cx="8069220" cy="2760453"/>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6E179219-1280-33F0-9704-82777225C1DD}"/>
              </a:ext>
            </a:extLst>
          </p:cNvPr>
          <p:cNvSpPr txBox="1"/>
          <p:nvPr/>
        </p:nvSpPr>
        <p:spPr>
          <a:xfrm>
            <a:off x="8675164" y="4029364"/>
            <a:ext cx="2161378" cy="2031325"/>
          </a:xfrm>
          <a:prstGeom prst="rect">
            <a:avLst/>
          </a:prstGeom>
          <a:noFill/>
        </p:spPr>
        <p:txBody>
          <a:bodyPr wrap="square" rtlCol="0">
            <a:spAutoFit/>
          </a:bodyPr>
          <a:lstStyle/>
          <a:p>
            <a:r>
              <a:rPr lang="vi-VN" dirty="0"/>
              <a:t>Có những điểm mang giá trị cao tại những điểm xảy ra sự thay đổi về phân phối gọi là potential change point.</a:t>
            </a:r>
            <a:endParaRPr lang="en-US" dirty="0"/>
          </a:p>
        </p:txBody>
      </p:sp>
      <p:sp>
        <p:nvSpPr>
          <p:cNvPr id="12" name="Rectangle 11">
            <a:extLst>
              <a:ext uri="{FF2B5EF4-FFF2-40B4-BE49-F238E27FC236}">
                <a16:creationId xmlns:a16="http://schemas.microsoft.com/office/drawing/2014/main" id="{2C88DAE9-BA29-46DE-2BAE-A6B6259429B7}"/>
              </a:ext>
            </a:extLst>
          </p:cNvPr>
          <p:cNvSpPr/>
          <p:nvPr/>
        </p:nvSpPr>
        <p:spPr>
          <a:xfrm>
            <a:off x="457200" y="1011198"/>
            <a:ext cx="9953845" cy="609782"/>
          </a:xfrm>
          <a:prstGeom prst="rect">
            <a:avLst/>
          </a:prstGeom>
        </p:spPr>
        <p:txBody>
          <a:bodyPr wrap="square">
            <a:spAutoFit/>
          </a:bodyPr>
          <a:lstStyle/>
          <a:p>
            <a:pPr algn="just">
              <a:lnSpc>
                <a:spcPct val="150000"/>
              </a:lnSpc>
              <a:spcAft>
                <a:spcPts val="0"/>
              </a:spcAft>
            </a:pPr>
            <a:r>
              <a:rPr lang="vi-VN" sz="2500" dirty="0">
                <a:ea typeface="Calibri" panose="020F0502020204030204" pitchFamily="34" charset="0"/>
                <a:cs typeface="Times New Roman" panose="02020603050405020304" pitchFamily="18" charset="0"/>
              </a:rPr>
              <a:t>Đối với tập dữ liệu sudden drift</a:t>
            </a:r>
            <a:endParaRPr lang="en-US" sz="25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9909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AF8D2-F833-6B87-ED27-657EC7510603}"/>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5B1FF74-1F67-1307-6284-CC30A008D04E}"/>
              </a:ext>
            </a:extLst>
          </p:cNvPr>
          <p:cNvSpPr/>
          <p:nvPr/>
        </p:nvSpPr>
        <p:spPr>
          <a:xfrm>
            <a:off x="457200" y="457200"/>
            <a:ext cx="3977371" cy="553998"/>
          </a:xfrm>
          <a:prstGeom prst="rect">
            <a:avLst/>
          </a:prstGeom>
        </p:spPr>
        <p:txBody>
          <a:bodyPr wrap="none">
            <a:spAutoFit/>
          </a:bodyPr>
          <a:lstStyle/>
          <a:p>
            <a:pPr marL="514350" indent="-514350">
              <a:buFont typeface="+mj-lt"/>
              <a:buAutoNum type="arabicPeriod" startAt="4"/>
            </a:pPr>
            <a:r>
              <a:rPr lang="vi-VN" sz="3000" b="1" dirty="0">
                <a:solidFill>
                  <a:srgbClr val="0070C0"/>
                </a:solidFill>
                <a:latin typeface="Arial" panose="020B0604020202020204" pitchFamily="34" charset="0"/>
                <a:ea typeface="Cambria" panose="02040503050406030204" pitchFamily="18" charset="0"/>
                <a:cs typeface="Arial" panose="020B0604020202020204" pitchFamily="34" charset="0"/>
              </a:rPr>
              <a:t>Kết quả thực hiện</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D97FDE8D-3F9B-D4E0-BB6E-311EC39EC0A1}"/>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5CFDBD83-F48A-4A97-2E9E-07D5484F8D64}"/>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descr="A screenshot of a graph&#10;&#10;AI-generated content may be incorrect.">
            <a:extLst>
              <a:ext uri="{FF2B5EF4-FFF2-40B4-BE49-F238E27FC236}">
                <a16:creationId xmlns:a16="http://schemas.microsoft.com/office/drawing/2014/main" id="{81F07E5D-E1A2-AE6F-5799-5CA636D30252}"/>
              </a:ext>
            </a:extLst>
          </p:cNvPr>
          <p:cNvPicPr>
            <a:picLocks noChangeAspect="1"/>
          </p:cNvPicPr>
          <p:nvPr/>
        </p:nvPicPr>
        <p:blipFill rotWithShape="1">
          <a:blip r:embed="rId2"/>
          <a:srcRect b="48273"/>
          <a:stretch/>
        </p:blipFill>
        <p:spPr bwMode="auto">
          <a:xfrm>
            <a:off x="457200" y="1663701"/>
            <a:ext cx="7230862" cy="2473654"/>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83C654E5-5379-4ED4-705B-2E54C58C4479}"/>
              </a:ext>
            </a:extLst>
          </p:cNvPr>
          <p:cNvSpPr txBox="1"/>
          <p:nvPr/>
        </p:nvSpPr>
        <p:spPr>
          <a:xfrm>
            <a:off x="7859713" y="4276090"/>
            <a:ext cx="2161378" cy="2031325"/>
          </a:xfrm>
          <a:prstGeom prst="rect">
            <a:avLst/>
          </a:prstGeom>
          <a:noFill/>
        </p:spPr>
        <p:txBody>
          <a:bodyPr wrap="square" rtlCol="0">
            <a:spAutoFit/>
          </a:bodyPr>
          <a:lstStyle/>
          <a:p>
            <a:r>
              <a:rPr lang="vi-VN" dirty="0"/>
              <a:t>Sau khi xác định được những điểm tiềm năng này, MMD sẽ được chạy lại lân cận những điểm đó để kiểm tra lại.</a:t>
            </a:r>
            <a:endParaRPr lang="en-US" dirty="0"/>
          </a:p>
        </p:txBody>
      </p:sp>
      <p:pic>
        <p:nvPicPr>
          <p:cNvPr id="5" name="Picture 4" descr="A group of graphs and diagrams&#10;&#10;AI-generated content may be incorrect.">
            <a:extLst>
              <a:ext uri="{FF2B5EF4-FFF2-40B4-BE49-F238E27FC236}">
                <a16:creationId xmlns:a16="http://schemas.microsoft.com/office/drawing/2014/main" id="{02510D25-7EED-9FC9-3B0E-415F50EFC061}"/>
              </a:ext>
            </a:extLst>
          </p:cNvPr>
          <p:cNvPicPr>
            <a:picLocks noChangeAspect="1"/>
          </p:cNvPicPr>
          <p:nvPr/>
        </p:nvPicPr>
        <p:blipFill rotWithShape="1">
          <a:blip r:embed="rId3"/>
          <a:srcRect t="51727"/>
          <a:stretch/>
        </p:blipFill>
        <p:spPr bwMode="auto">
          <a:xfrm>
            <a:off x="457200" y="4137355"/>
            <a:ext cx="7230862" cy="2308796"/>
          </a:xfrm>
          <a:prstGeom prst="rect">
            <a:avLst/>
          </a:prstGeom>
          <a:ln>
            <a:noFill/>
          </a:ln>
          <a:extLst>
            <a:ext uri="{53640926-AAD7-44D8-BBD7-CCE9431645EC}">
              <a14:shadowObscured xmlns:a14="http://schemas.microsoft.com/office/drawing/2010/main"/>
            </a:ext>
          </a:extLst>
        </p:spPr>
      </p:pic>
      <p:sp>
        <p:nvSpPr>
          <p:cNvPr id="6" name="Rectangle 5">
            <a:extLst>
              <a:ext uri="{FF2B5EF4-FFF2-40B4-BE49-F238E27FC236}">
                <a16:creationId xmlns:a16="http://schemas.microsoft.com/office/drawing/2014/main" id="{3A419FAA-DB8A-F195-4AD7-3A8E654A29BD}"/>
              </a:ext>
            </a:extLst>
          </p:cNvPr>
          <p:cNvSpPr/>
          <p:nvPr/>
        </p:nvSpPr>
        <p:spPr>
          <a:xfrm>
            <a:off x="457200" y="1011198"/>
            <a:ext cx="9953845" cy="609782"/>
          </a:xfrm>
          <a:prstGeom prst="rect">
            <a:avLst/>
          </a:prstGeom>
        </p:spPr>
        <p:txBody>
          <a:bodyPr wrap="square">
            <a:spAutoFit/>
          </a:bodyPr>
          <a:lstStyle/>
          <a:p>
            <a:pPr algn="just">
              <a:lnSpc>
                <a:spcPct val="150000"/>
              </a:lnSpc>
              <a:spcAft>
                <a:spcPts val="0"/>
              </a:spcAft>
            </a:pPr>
            <a:r>
              <a:rPr lang="vi-VN" sz="2500" dirty="0">
                <a:ea typeface="Calibri" panose="020F0502020204030204" pitchFamily="34" charset="0"/>
                <a:cs typeface="Times New Roman" panose="02020603050405020304" pitchFamily="18" charset="0"/>
              </a:rPr>
              <a:t>Đối với tập dữ liệu sudden drift</a:t>
            </a:r>
            <a:endParaRPr lang="en-US" sz="25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190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77BA0-E4D3-EC7E-D527-B8A67899B41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A4AB9F65-4E3C-F3A9-9703-258F9E28FC66}"/>
              </a:ext>
            </a:extLst>
          </p:cNvPr>
          <p:cNvSpPr/>
          <p:nvPr/>
        </p:nvSpPr>
        <p:spPr>
          <a:xfrm>
            <a:off x="457200" y="457200"/>
            <a:ext cx="3977371" cy="553998"/>
          </a:xfrm>
          <a:prstGeom prst="rect">
            <a:avLst/>
          </a:prstGeom>
        </p:spPr>
        <p:txBody>
          <a:bodyPr wrap="none">
            <a:spAutoFit/>
          </a:bodyPr>
          <a:lstStyle/>
          <a:p>
            <a:pPr marL="514350" indent="-514350">
              <a:buFont typeface="+mj-lt"/>
              <a:buAutoNum type="arabicPeriod" startAt="4"/>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Kết quả thực hiện</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E2E19CBB-B6D0-5B12-1AC7-FB815AD16CFE}"/>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8D684320-196C-F944-39A7-33A0139CA7FF}"/>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screenshot of a graph&#10;&#10;AI-generated content may be incorrect.">
            <a:extLst>
              <a:ext uri="{FF2B5EF4-FFF2-40B4-BE49-F238E27FC236}">
                <a16:creationId xmlns:a16="http://schemas.microsoft.com/office/drawing/2014/main" id="{9DA45FF7-A1BD-76B8-098C-07E6833B3D35}"/>
              </a:ext>
            </a:extLst>
          </p:cNvPr>
          <p:cNvPicPr>
            <a:picLocks noChangeAspect="1"/>
          </p:cNvPicPr>
          <p:nvPr/>
        </p:nvPicPr>
        <p:blipFill>
          <a:blip r:embed="rId2"/>
          <a:stretch>
            <a:fillRect/>
          </a:stretch>
        </p:blipFill>
        <p:spPr>
          <a:xfrm>
            <a:off x="2523599" y="1748790"/>
            <a:ext cx="5821045" cy="4652010"/>
          </a:xfrm>
          <a:prstGeom prst="rect">
            <a:avLst/>
          </a:prstGeom>
        </p:spPr>
      </p:pic>
      <p:sp>
        <p:nvSpPr>
          <p:cNvPr id="8" name="Rectangle 7">
            <a:extLst>
              <a:ext uri="{FF2B5EF4-FFF2-40B4-BE49-F238E27FC236}">
                <a16:creationId xmlns:a16="http://schemas.microsoft.com/office/drawing/2014/main" id="{EB14ED4C-632E-C039-68E3-DA580A4E8222}"/>
              </a:ext>
            </a:extLst>
          </p:cNvPr>
          <p:cNvSpPr/>
          <p:nvPr/>
        </p:nvSpPr>
        <p:spPr>
          <a:xfrm>
            <a:off x="457200" y="1011198"/>
            <a:ext cx="9953845" cy="609782"/>
          </a:xfrm>
          <a:prstGeom prst="rect">
            <a:avLst/>
          </a:prstGeom>
        </p:spPr>
        <p:txBody>
          <a:bodyPr wrap="square">
            <a:spAutoFit/>
          </a:bodyPr>
          <a:lstStyle/>
          <a:p>
            <a:pPr algn="just">
              <a:lnSpc>
                <a:spcPct val="150000"/>
              </a:lnSpc>
              <a:spcAft>
                <a:spcPts val="0"/>
              </a:spcAft>
            </a:pPr>
            <a:r>
              <a:rPr lang="vi-VN" sz="2500" dirty="0">
                <a:ea typeface="Calibri" panose="020F0502020204030204" pitchFamily="34" charset="0"/>
                <a:cs typeface="Times New Roman" panose="02020603050405020304" pitchFamily="18" charset="0"/>
              </a:rPr>
              <a:t>Đối với tập dữ liệu sudden drift</a:t>
            </a:r>
            <a:endParaRPr lang="en-US" sz="25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34115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5FFA48-DACB-FB81-5826-8339A0894C97}"/>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4E82013D-164F-47B6-5B1A-072C8479E879}"/>
              </a:ext>
            </a:extLst>
          </p:cNvPr>
          <p:cNvSpPr/>
          <p:nvPr/>
        </p:nvSpPr>
        <p:spPr>
          <a:xfrm>
            <a:off x="457200" y="457200"/>
            <a:ext cx="3977371" cy="553998"/>
          </a:xfrm>
          <a:prstGeom prst="rect">
            <a:avLst/>
          </a:prstGeom>
        </p:spPr>
        <p:txBody>
          <a:bodyPr wrap="none">
            <a:spAutoFit/>
          </a:bodyPr>
          <a:lstStyle/>
          <a:p>
            <a:pPr marL="514350" indent="-514350">
              <a:buFont typeface="+mj-lt"/>
              <a:buAutoNum type="arabicPeriod" startAt="4"/>
            </a:pPr>
            <a:r>
              <a:rPr lang="vi-VN" sz="3000" b="1" dirty="0">
                <a:solidFill>
                  <a:srgbClr val="0070C0"/>
                </a:solidFill>
                <a:latin typeface="Arial" panose="020B0604020202020204" pitchFamily="34" charset="0"/>
                <a:ea typeface="Cambria" panose="02040503050406030204" pitchFamily="18" charset="0"/>
                <a:cs typeface="Arial" panose="020B0604020202020204" pitchFamily="34" charset="0"/>
              </a:rPr>
              <a:t>Kết quả thực hiện</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8338900C-040C-B874-E4E6-72A43DFA22C7}"/>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6D3390AE-422D-FFFC-33C8-8F0390EC4F6C}"/>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E487449D-CA97-AB3F-0B9D-62604FBC57DA}"/>
              </a:ext>
            </a:extLst>
          </p:cNvPr>
          <p:cNvSpPr/>
          <p:nvPr/>
        </p:nvSpPr>
        <p:spPr>
          <a:xfrm>
            <a:off x="457200" y="1011198"/>
            <a:ext cx="9953845" cy="609782"/>
          </a:xfrm>
          <a:prstGeom prst="rect">
            <a:avLst/>
          </a:prstGeom>
        </p:spPr>
        <p:txBody>
          <a:bodyPr wrap="square">
            <a:spAutoFit/>
          </a:bodyPr>
          <a:lstStyle/>
          <a:p>
            <a:pPr algn="just">
              <a:lnSpc>
                <a:spcPct val="150000"/>
              </a:lnSpc>
              <a:spcAft>
                <a:spcPts val="0"/>
              </a:spcAft>
            </a:pPr>
            <a:r>
              <a:rPr lang="vi-VN" sz="2500" dirty="0">
                <a:ea typeface="Calibri" panose="020F0502020204030204" pitchFamily="34" charset="0"/>
                <a:cs typeface="Times New Roman" panose="02020603050405020304" pitchFamily="18" charset="0"/>
              </a:rPr>
              <a:t>Đối với tập dữ liệu incremental drift</a:t>
            </a:r>
            <a:endParaRPr lang="en-US" sz="2500" dirty="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19B5F18F-0DBC-FAD1-8823-74B0AFF04F64}"/>
              </a:ext>
            </a:extLst>
          </p:cNvPr>
          <p:cNvSpPr txBox="1"/>
          <p:nvPr/>
        </p:nvSpPr>
        <p:spPr>
          <a:xfrm>
            <a:off x="457200" y="3318479"/>
            <a:ext cx="5703720" cy="923330"/>
          </a:xfrm>
          <a:prstGeom prst="rect">
            <a:avLst/>
          </a:prstGeom>
          <a:noFill/>
        </p:spPr>
        <p:txBody>
          <a:bodyPr wrap="square" rtlCol="0">
            <a:spAutoFit/>
          </a:bodyPr>
          <a:lstStyle/>
          <a:p>
            <a:r>
              <a:rPr lang="vi-VN" dirty="0"/>
              <a:t>Kết quả thu được khi dùng chung kích thước cửa sổ khi thực nghiệm với sudden drift cho thấy kết quả dự đoán khá tệ.</a:t>
            </a:r>
            <a:endParaRPr lang="en-US" dirty="0"/>
          </a:p>
        </p:txBody>
      </p:sp>
      <p:pic>
        <p:nvPicPr>
          <p:cNvPr id="6" name="Picture 5" descr="A group of graphs and diagrams&#10;&#10;AI-generated content may be incorrect.">
            <a:extLst>
              <a:ext uri="{FF2B5EF4-FFF2-40B4-BE49-F238E27FC236}">
                <a16:creationId xmlns:a16="http://schemas.microsoft.com/office/drawing/2014/main" id="{47BEEE63-AF9C-75FF-18DB-204AE8EC1BD4}"/>
              </a:ext>
            </a:extLst>
          </p:cNvPr>
          <p:cNvPicPr>
            <a:picLocks noChangeAspect="1"/>
          </p:cNvPicPr>
          <p:nvPr/>
        </p:nvPicPr>
        <p:blipFill>
          <a:blip r:embed="rId2"/>
          <a:stretch>
            <a:fillRect/>
          </a:stretch>
        </p:blipFill>
        <p:spPr>
          <a:xfrm>
            <a:off x="6160920" y="1534477"/>
            <a:ext cx="5731510" cy="3789045"/>
          </a:xfrm>
          <a:prstGeom prst="rect">
            <a:avLst/>
          </a:prstGeom>
        </p:spPr>
      </p:pic>
      <p:pic>
        <p:nvPicPr>
          <p:cNvPr id="7" name="Picture 6" descr="A diagram of a graph&#10;&#10;AI-generated content may be incorrect.">
            <a:extLst>
              <a:ext uri="{FF2B5EF4-FFF2-40B4-BE49-F238E27FC236}">
                <a16:creationId xmlns:a16="http://schemas.microsoft.com/office/drawing/2014/main" id="{725021FC-DAEB-DA91-190F-882DBD56595E}"/>
              </a:ext>
            </a:extLst>
          </p:cNvPr>
          <p:cNvPicPr>
            <a:picLocks noChangeAspect="1"/>
          </p:cNvPicPr>
          <p:nvPr/>
        </p:nvPicPr>
        <p:blipFill rotWithShape="1">
          <a:blip r:embed="rId3"/>
          <a:srcRect b="67170"/>
          <a:stretch/>
        </p:blipFill>
        <p:spPr bwMode="auto">
          <a:xfrm>
            <a:off x="383829" y="1738209"/>
            <a:ext cx="5575935" cy="1463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75256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87D0D-701F-5C13-F5FE-D9D9C89C18EA}"/>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D44F258-A2F6-5BD0-81BB-2592975C88C5}"/>
              </a:ext>
            </a:extLst>
          </p:cNvPr>
          <p:cNvSpPr/>
          <p:nvPr/>
        </p:nvSpPr>
        <p:spPr>
          <a:xfrm>
            <a:off x="457200" y="457200"/>
            <a:ext cx="3977371" cy="553998"/>
          </a:xfrm>
          <a:prstGeom prst="rect">
            <a:avLst/>
          </a:prstGeom>
        </p:spPr>
        <p:txBody>
          <a:bodyPr wrap="none">
            <a:spAutoFit/>
          </a:bodyPr>
          <a:lstStyle/>
          <a:p>
            <a:pPr marL="514350" indent="-514350">
              <a:buFont typeface="+mj-lt"/>
              <a:buAutoNum type="arabicPeriod" startAt="4"/>
            </a:pPr>
            <a:r>
              <a:rPr lang="vi-VN" sz="3000" b="1" dirty="0">
                <a:solidFill>
                  <a:srgbClr val="0070C0"/>
                </a:solidFill>
                <a:latin typeface="Arial" panose="020B0604020202020204" pitchFamily="34" charset="0"/>
                <a:ea typeface="Cambria" panose="02040503050406030204" pitchFamily="18" charset="0"/>
                <a:cs typeface="Arial" panose="020B0604020202020204" pitchFamily="34" charset="0"/>
              </a:rPr>
              <a:t>Kết quả thực hiện</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43" name="Rectangle 6">
            <a:extLst>
              <a:ext uri="{FF2B5EF4-FFF2-40B4-BE49-F238E27FC236}">
                <a16:creationId xmlns:a16="http://schemas.microsoft.com/office/drawing/2014/main" id="{EFF1CAA8-B619-6B59-70E3-B6B801187C07}"/>
              </a:ext>
            </a:extLst>
          </p:cNvPr>
          <p:cNvSpPr>
            <a:spLocks noChangeArrowheads="1"/>
          </p:cNvSpPr>
          <p:nvPr/>
        </p:nvSpPr>
        <p:spPr bwMode="auto">
          <a:xfrm>
            <a:off x="8544901" y="30439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1" name="Rectangle 8">
            <a:extLst>
              <a:ext uri="{FF2B5EF4-FFF2-40B4-BE49-F238E27FC236}">
                <a16:creationId xmlns:a16="http://schemas.microsoft.com/office/drawing/2014/main" id="{D2F8EA54-09C0-F094-0ACA-30DFD2457C71}"/>
              </a:ext>
            </a:extLst>
          </p:cNvPr>
          <p:cNvSpPr>
            <a:spLocks noChangeArrowheads="1"/>
          </p:cNvSpPr>
          <p:nvPr/>
        </p:nvSpPr>
        <p:spPr bwMode="auto">
          <a:xfrm>
            <a:off x="10021091" y="24733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3">
            <a:extLst>
              <a:ext uri="{FF2B5EF4-FFF2-40B4-BE49-F238E27FC236}">
                <a16:creationId xmlns:a16="http://schemas.microsoft.com/office/drawing/2014/main" id="{1E170047-76E4-6760-CF01-CED1454C83F4}"/>
              </a:ext>
            </a:extLst>
          </p:cNvPr>
          <p:cNvSpPr/>
          <p:nvPr/>
        </p:nvSpPr>
        <p:spPr>
          <a:xfrm>
            <a:off x="457200" y="1011198"/>
            <a:ext cx="9953845" cy="609782"/>
          </a:xfrm>
          <a:prstGeom prst="rect">
            <a:avLst/>
          </a:prstGeom>
        </p:spPr>
        <p:txBody>
          <a:bodyPr wrap="square">
            <a:spAutoFit/>
          </a:bodyPr>
          <a:lstStyle/>
          <a:p>
            <a:pPr algn="just">
              <a:lnSpc>
                <a:spcPct val="150000"/>
              </a:lnSpc>
              <a:spcAft>
                <a:spcPts val="0"/>
              </a:spcAft>
            </a:pPr>
            <a:r>
              <a:rPr lang="vi-VN" sz="2500" dirty="0">
                <a:ea typeface="Calibri" panose="020F0502020204030204" pitchFamily="34" charset="0"/>
                <a:cs typeface="Times New Roman" panose="02020603050405020304" pitchFamily="18" charset="0"/>
              </a:rPr>
              <a:t>Đối với tập dữ liệu incremental drift</a:t>
            </a:r>
            <a:endParaRPr lang="en-US" sz="2500" dirty="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BB53E8D5-D48B-6F2E-8F81-FC7C51AAE3BD}"/>
              </a:ext>
            </a:extLst>
          </p:cNvPr>
          <p:cNvSpPr txBox="1"/>
          <p:nvPr/>
        </p:nvSpPr>
        <p:spPr>
          <a:xfrm>
            <a:off x="457200" y="3318479"/>
            <a:ext cx="5703720" cy="646331"/>
          </a:xfrm>
          <a:prstGeom prst="rect">
            <a:avLst/>
          </a:prstGeom>
          <a:noFill/>
        </p:spPr>
        <p:txBody>
          <a:bodyPr wrap="square" rtlCol="0">
            <a:spAutoFit/>
          </a:bodyPr>
          <a:lstStyle/>
          <a:p>
            <a:r>
              <a:rPr lang="vi-VN" dirty="0"/>
              <a:t>Kết quả thu được khi tăng kích thước cửa sổ lên gấp đôi</a:t>
            </a:r>
            <a:endParaRPr lang="en-US" dirty="0"/>
          </a:p>
        </p:txBody>
      </p:sp>
      <p:pic>
        <p:nvPicPr>
          <p:cNvPr id="3" name="Picture 2" descr="A collage of graphs&#10;&#10;AI-generated content may be incorrect.">
            <a:extLst>
              <a:ext uri="{FF2B5EF4-FFF2-40B4-BE49-F238E27FC236}">
                <a16:creationId xmlns:a16="http://schemas.microsoft.com/office/drawing/2014/main" id="{1272D104-5713-2834-BA6C-845B0435444D}"/>
              </a:ext>
            </a:extLst>
          </p:cNvPr>
          <p:cNvPicPr>
            <a:picLocks noChangeAspect="1"/>
          </p:cNvPicPr>
          <p:nvPr/>
        </p:nvPicPr>
        <p:blipFill>
          <a:blip r:embed="rId2"/>
          <a:stretch>
            <a:fillRect/>
          </a:stretch>
        </p:blipFill>
        <p:spPr>
          <a:xfrm>
            <a:off x="6232237" y="1620980"/>
            <a:ext cx="5731510" cy="3789045"/>
          </a:xfrm>
          <a:prstGeom prst="rect">
            <a:avLst/>
          </a:prstGeom>
        </p:spPr>
      </p:pic>
      <p:pic>
        <p:nvPicPr>
          <p:cNvPr id="7" name="Picture 6" descr="A diagram of a graph&#10;&#10;AI-generated content may be incorrect.">
            <a:extLst>
              <a:ext uri="{FF2B5EF4-FFF2-40B4-BE49-F238E27FC236}">
                <a16:creationId xmlns:a16="http://schemas.microsoft.com/office/drawing/2014/main" id="{FE8DC727-5469-9578-19D3-2CCB397A447F}"/>
              </a:ext>
            </a:extLst>
          </p:cNvPr>
          <p:cNvPicPr>
            <a:picLocks noChangeAspect="1"/>
          </p:cNvPicPr>
          <p:nvPr/>
        </p:nvPicPr>
        <p:blipFill rotWithShape="1">
          <a:blip r:embed="rId3"/>
          <a:srcRect b="67170"/>
          <a:stretch/>
        </p:blipFill>
        <p:spPr bwMode="auto">
          <a:xfrm>
            <a:off x="383829" y="1738209"/>
            <a:ext cx="5575935" cy="14630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53639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F9D41190-2B2B-4B9F-A627-C8FD4A23C7CE}"/>
              </a:ext>
            </a:extLst>
          </p:cNvPr>
          <p:cNvSpPr txBox="1">
            <a:spLocks/>
          </p:cNvSpPr>
          <p:nvPr/>
        </p:nvSpPr>
        <p:spPr>
          <a:xfrm>
            <a:off x="1632737" y="3286730"/>
            <a:ext cx="8926526" cy="102063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sz="4400" b="1">
                <a:solidFill>
                  <a:srgbClr val="0070C0"/>
                </a:solidFill>
                <a:latin typeface="Arial" panose="020B0604020202020204" pitchFamily="34" charset="0"/>
                <a:ea typeface="Cambria" panose="02040503050406030204" pitchFamily="18" charset="0"/>
                <a:cs typeface="Arial" panose="020B0604020202020204" pitchFamily="34" charset="0"/>
              </a:rPr>
              <a:t>CẢM ƠN HỘI ĐỒNG ĐÃ LẮNG NGHE</a:t>
            </a:r>
            <a:endParaRPr lang="en-US" sz="44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2806859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31B695-40FE-4ED3-8B55-F64DDE1C9988}"/>
              </a:ext>
            </a:extLst>
          </p:cNvPr>
          <p:cNvSpPr txBox="1"/>
          <p:nvPr/>
        </p:nvSpPr>
        <p:spPr>
          <a:xfrm>
            <a:off x="4844617" y="2599033"/>
            <a:ext cx="2502766" cy="646331"/>
          </a:xfrm>
          <a:prstGeom prst="rect">
            <a:avLst/>
          </a:prstGeom>
          <a:noFill/>
        </p:spPr>
        <p:txBody>
          <a:bodyPr wrap="square" lIns="108000" rIns="108000" rtlCol="0" anchor="ctr">
            <a:spAutoFit/>
          </a:bodyPr>
          <a:lstStyle/>
          <a:p>
            <a:pPr algn="ctr"/>
            <a:r>
              <a:rPr lang="vi-VN" altLang="ko-KR" sz="3600" b="1">
                <a:solidFill>
                  <a:srgbClr val="002060"/>
                </a:solidFill>
                <a:latin typeface="Arial" panose="020B0604020202020204" pitchFamily="34" charset="0"/>
                <a:ea typeface="Cambria" panose="02040503050406030204" pitchFamily="18" charset="0"/>
                <a:cs typeface="Arial" panose="020B0604020202020204" pitchFamily="34" charset="0"/>
              </a:rPr>
              <a:t>Phần 1</a:t>
            </a:r>
            <a:endParaRPr lang="ko-KR" altLang="en-US" sz="3600" b="1" dirty="0">
              <a:solidFill>
                <a:srgbClr val="002060"/>
              </a:solidFill>
              <a:latin typeface="Arial" panose="020B0604020202020204" pitchFamily="34" charset="0"/>
              <a:cs typeface="Arial" panose="020B0604020202020204" pitchFamily="34" charset="0"/>
            </a:endParaRPr>
          </a:p>
        </p:txBody>
      </p:sp>
      <p:sp>
        <p:nvSpPr>
          <p:cNvPr id="3" name="Text Placeholder 1">
            <a:extLst>
              <a:ext uri="{FF2B5EF4-FFF2-40B4-BE49-F238E27FC236}">
                <a16:creationId xmlns:a16="http://schemas.microsoft.com/office/drawing/2014/main" id="{F9D41190-2B2B-4B9F-A627-C8FD4A23C7CE}"/>
              </a:ext>
            </a:extLst>
          </p:cNvPr>
          <p:cNvSpPr txBox="1">
            <a:spLocks/>
          </p:cNvSpPr>
          <p:nvPr/>
        </p:nvSpPr>
        <p:spPr>
          <a:xfrm>
            <a:off x="1632737" y="3286730"/>
            <a:ext cx="8926526" cy="102063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5000" b="1">
                <a:solidFill>
                  <a:srgbClr val="0070C0"/>
                </a:solidFill>
                <a:latin typeface="Arial" panose="020B0604020202020204" pitchFamily="34" charset="0"/>
                <a:ea typeface="Cambria" panose="02040503050406030204" pitchFamily="18" charset="0"/>
                <a:cs typeface="Arial" panose="020B0604020202020204" pitchFamily="34" charset="0"/>
              </a:rPr>
              <a:t>Giới </a:t>
            </a:r>
            <a:r>
              <a:rPr lang="vi-VN" sz="5000" b="1">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sz="5000" b="1">
                <a:solidFill>
                  <a:srgbClr val="0070C0"/>
                </a:solidFill>
                <a:latin typeface="Arial" panose="020B0604020202020204" pitchFamily="34" charset="0"/>
                <a:ea typeface="Cambria" panose="02040503050406030204" pitchFamily="18" charset="0"/>
                <a:cs typeface="Arial" panose="020B0604020202020204" pitchFamily="34" charset="0"/>
              </a:rPr>
              <a:t>hiệu </a:t>
            </a:r>
            <a:r>
              <a:rPr lang="vi-VN" sz="5000" b="1">
                <a:solidFill>
                  <a:srgbClr val="0070C0"/>
                </a:solidFill>
                <a:latin typeface="Arial" panose="020B0604020202020204" pitchFamily="34" charset="0"/>
                <a:ea typeface="Cambria" panose="02040503050406030204" pitchFamily="18" charset="0"/>
                <a:cs typeface="Arial" panose="020B0604020202020204" pitchFamily="34" charset="0"/>
              </a:rPr>
              <a:t>v</a:t>
            </a:r>
            <a:r>
              <a:rPr lang="en-US" sz="5000" b="1">
                <a:solidFill>
                  <a:srgbClr val="0070C0"/>
                </a:solidFill>
                <a:latin typeface="Arial" panose="020B0604020202020204" pitchFamily="34" charset="0"/>
                <a:ea typeface="Cambria" panose="02040503050406030204" pitchFamily="18" charset="0"/>
                <a:cs typeface="Arial" panose="020B0604020202020204" pitchFamily="34" charset="0"/>
              </a:rPr>
              <a:t>ề </a:t>
            </a:r>
            <a:r>
              <a:rPr lang="vi-VN" sz="5000" b="1">
                <a:solidFill>
                  <a:srgbClr val="0070C0"/>
                </a:solidFill>
                <a:latin typeface="Arial" panose="020B0604020202020204" pitchFamily="34" charset="0"/>
                <a:ea typeface="Cambria" panose="02040503050406030204" pitchFamily="18" charset="0"/>
                <a:cs typeface="Arial" panose="020B0604020202020204" pitchFamily="34" charset="0"/>
              </a:rPr>
              <a:t>đ</a:t>
            </a:r>
            <a:r>
              <a:rPr lang="en-US" sz="5000" b="1">
                <a:solidFill>
                  <a:srgbClr val="0070C0"/>
                </a:solidFill>
                <a:latin typeface="Arial" panose="020B0604020202020204" pitchFamily="34" charset="0"/>
                <a:ea typeface="Cambria" panose="02040503050406030204" pitchFamily="18" charset="0"/>
                <a:cs typeface="Arial" panose="020B0604020202020204" pitchFamily="34" charset="0"/>
              </a:rPr>
              <a:t>ề </a:t>
            </a:r>
            <a:r>
              <a:rPr lang="vi-VN" sz="5000" b="1">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sz="5000" b="1">
                <a:solidFill>
                  <a:srgbClr val="0070C0"/>
                </a:solidFill>
                <a:latin typeface="Arial" panose="020B0604020202020204" pitchFamily="34" charset="0"/>
                <a:ea typeface="Cambria" panose="02040503050406030204" pitchFamily="18" charset="0"/>
                <a:cs typeface="Arial" panose="020B0604020202020204" pitchFamily="34" charset="0"/>
              </a:rPr>
              <a:t>ài</a:t>
            </a:r>
            <a:endParaRPr lang="en-US" sz="5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2003448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2ADF29-552A-4BD6-B9C7-E2EDBF7D6380}"/>
              </a:ext>
            </a:extLst>
          </p:cNvPr>
          <p:cNvSpPr>
            <a:spLocks/>
          </p:cNvSpPr>
          <p:nvPr/>
        </p:nvSpPr>
        <p:spPr>
          <a:xfrm>
            <a:off x="457200" y="457200"/>
            <a:ext cx="3993401" cy="553998"/>
          </a:xfrm>
          <a:prstGeom prst="rect">
            <a:avLst/>
          </a:prstGeom>
        </p:spPr>
        <p:txBody>
          <a:bodyPr wrap="none">
            <a:spAutoFit/>
          </a:bodyPr>
          <a:lstStyle/>
          <a:p>
            <a:pPr marL="342900" indent="-342900">
              <a:buFont typeface="+mj-lt"/>
              <a:buAutoNum type="arabicPeriod"/>
            </a:pP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Giới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hiệu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v</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ề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đ</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ề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pic>
        <p:nvPicPr>
          <p:cNvPr id="2050" name="Picture 2" descr="Hệ Thống IoT Là Gì? Lợi Ích Và Ứng Dụng Của Hệ Thống IoT - Mesh | products">
            <a:extLst>
              <a:ext uri="{FF2B5EF4-FFF2-40B4-BE49-F238E27FC236}">
                <a16:creationId xmlns:a16="http://schemas.microsoft.com/office/drawing/2014/main" id="{D3CEA8EA-8FC6-6C9B-A02B-37225FBDC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027" y="1065372"/>
            <a:ext cx="7857945" cy="5238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802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4288E-E682-50BF-1026-8D9F58C565A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5070A9A-9F5B-DEBF-8AAD-BB657EDC94BA}"/>
              </a:ext>
            </a:extLst>
          </p:cNvPr>
          <p:cNvSpPr>
            <a:spLocks/>
          </p:cNvSpPr>
          <p:nvPr/>
        </p:nvSpPr>
        <p:spPr>
          <a:xfrm>
            <a:off x="457200" y="457200"/>
            <a:ext cx="3993401" cy="553998"/>
          </a:xfrm>
          <a:prstGeom prst="rect">
            <a:avLst/>
          </a:prstGeom>
        </p:spPr>
        <p:txBody>
          <a:bodyPr wrap="none">
            <a:spAutoFit/>
          </a:bodyPr>
          <a:lstStyle/>
          <a:p>
            <a:pPr marL="342900" indent="-342900">
              <a:buFont typeface="+mj-lt"/>
              <a:buAutoNum type="arabicPeriod"/>
            </a:pP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Giới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hiệu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v</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ề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đ</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ề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pic>
        <p:nvPicPr>
          <p:cNvPr id="3074" name="Picture 2" descr="8 Uses, Applications, and Benefits of Industrial IoT in Manufacturing">
            <a:extLst>
              <a:ext uri="{FF2B5EF4-FFF2-40B4-BE49-F238E27FC236}">
                <a16:creationId xmlns:a16="http://schemas.microsoft.com/office/drawing/2014/main" id="{946E1EF6-94CB-342D-EF8D-7145305D8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78301"/>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311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810D1-96D0-2D4D-1C65-29A4253B026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9C250AA-691C-B747-1E06-299FEE218F42}"/>
              </a:ext>
            </a:extLst>
          </p:cNvPr>
          <p:cNvSpPr>
            <a:spLocks/>
          </p:cNvSpPr>
          <p:nvPr/>
        </p:nvSpPr>
        <p:spPr>
          <a:xfrm>
            <a:off x="457200" y="457200"/>
            <a:ext cx="3993401" cy="553998"/>
          </a:xfrm>
          <a:prstGeom prst="rect">
            <a:avLst/>
          </a:prstGeom>
        </p:spPr>
        <p:txBody>
          <a:bodyPr wrap="none">
            <a:spAutoFit/>
          </a:bodyPr>
          <a:lstStyle/>
          <a:p>
            <a:pPr marL="342900" indent="-342900">
              <a:buFont typeface="+mj-lt"/>
              <a:buAutoNum type="arabicPeriod"/>
            </a:pP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Giới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hiệu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v</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ề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đ</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ề </a:t>
            </a: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t</a:t>
            </a:r>
            <a:r>
              <a:rPr lang="en-US" sz="3000" b="1">
                <a:solidFill>
                  <a:srgbClr val="0070C0"/>
                </a:solidFill>
                <a:latin typeface="Arial" panose="020B0604020202020204" pitchFamily="34" charset="0"/>
                <a:ea typeface="Cambria" panose="02040503050406030204" pitchFamily="18" charset="0"/>
                <a:cs typeface="Arial" panose="020B0604020202020204" pitchFamily="34" charset="0"/>
              </a:rPr>
              <a: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pic>
        <p:nvPicPr>
          <p:cNvPr id="2" name="Picture 2" descr="Concept Drift Adaptation Methods under the Deep Learning Framework: A  Literature Review">
            <a:extLst>
              <a:ext uri="{FF2B5EF4-FFF2-40B4-BE49-F238E27FC236}">
                <a16:creationId xmlns:a16="http://schemas.microsoft.com/office/drawing/2014/main" id="{0F261CE4-2E6F-4A5A-2552-C7335D36D66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8660" y="1092028"/>
            <a:ext cx="9474679" cy="5077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44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31B695-40FE-4ED3-8B55-F64DDE1C9988}"/>
              </a:ext>
            </a:extLst>
          </p:cNvPr>
          <p:cNvSpPr txBox="1"/>
          <p:nvPr/>
        </p:nvSpPr>
        <p:spPr>
          <a:xfrm>
            <a:off x="4844617" y="2599033"/>
            <a:ext cx="2502766" cy="646331"/>
          </a:xfrm>
          <a:prstGeom prst="rect">
            <a:avLst/>
          </a:prstGeom>
          <a:noFill/>
        </p:spPr>
        <p:txBody>
          <a:bodyPr wrap="square" lIns="108000" rIns="108000" rtlCol="0" anchor="ctr">
            <a:spAutoFit/>
          </a:bodyPr>
          <a:lstStyle/>
          <a:p>
            <a:pPr algn="ctr"/>
            <a:r>
              <a:rPr lang="vi-VN" altLang="ko-KR" sz="3600" b="1">
                <a:solidFill>
                  <a:srgbClr val="002060"/>
                </a:solidFill>
                <a:latin typeface="Arial" panose="020B0604020202020204" pitchFamily="34" charset="0"/>
                <a:ea typeface="Cambria" panose="02040503050406030204" pitchFamily="18" charset="0"/>
                <a:cs typeface="Arial" panose="020B0604020202020204" pitchFamily="34" charset="0"/>
              </a:rPr>
              <a:t>Phần 2</a:t>
            </a:r>
            <a:endParaRPr lang="ko-KR" altLang="en-US" sz="3600" b="1" dirty="0">
              <a:solidFill>
                <a:srgbClr val="002060"/>
              </a:solidFill>
              <a:latin typeface="Arial" panose="020B0604020202020204" pitchFamily="34" charset="0"/>
              <a:cs typeface="Arial" panose="020B0604020202020204" pitchFamily="34" charset="0"/>
            </a:endParaRPr>
          </a:p>
        </p:txBody>
      </p:sp>
      <p:sp>
        <p:nvSpPr>
          <p:cNvPr id="3" name="Text Placeholder 1">
            <a:extLst>
              <a:ext uri="{FF2B5EF4-FFF2-40B4-BE49-F238E27FC236}">
                <a16:creationId xmlns:a16="http://schemas.microsoft.com/office/drawing/2014/main" id="{F9D41190-2B2B-4B9F-A627-C8FD4A23C7CE}"/>
              </a:ext>
            </a:extLst>
          </p:cNvPr>
          <p:cNvSpPr txBox="1">
            <a:spLocks/>
          </p:cNvSpPr>
          <p:nvPr/>
        </p:nvSpPr>
        <p:spPr>
          <a:xfrm>
            <a:off x="1632737" y="3286730"/>
            <a:ext cx="8926526" cy="102063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sz="5000" b="1">
                <a:solidFill>
                  <a:srgbClr val="0070C0"/>
                </a:solidFill>
                <a:latin typeface="Arial" panose="020B0604020202020204" pitchFamily="34" charset="0"/>
                <a:ea typeface="Cambria" panose="02040503050406030204" pitchFamily="18" charset="0"/>
                <a:cs typeface="Arial" panose="020B0604020202020204" pitchFamily="34" charset="0"/>
              </a:rPr>
              <a:t>Mục tiêu đề tài</a:t>
            </a:r>
            <a:endParaRPr lang="en-US" sz="5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700755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A05624-7D7C-4B85-BFDD-B155046135FE}"/>
              </a:ext>
            </a:extLst>
          </p:cNvPr>
          <p:cNvSpPr>
            <a:spLocks/>
          </p:cNvSpPr>
          <p:nvPr/>
        </p:nvSpPr>
        <p:spPr>
          <a:xfrm>
            <a:off x="457200" y="457200"/>
            <a:ext cx="3377848" cy="553998"/>
          </a:xfrm>
          <a:prstGeom prst="rect">
            <a:avLst/>
          </a:prstGeom>
        </p:spPr>
        <p:txBody>
          <a:bodyPr wrap="none">
            <a:spAutoFit/>
          </a:bodyPr>
          <a:lstStyle/>
          <a:p>
            <a:pPr marL="514350" indent="-514350">
              <a:buFont typeface="+mj-lt"/>
              <a:buAutoNum type="arabicPeriod" startAt="2"/>
            </a:pPr>
            <a:r>
              <a:rPr lang="vi-VN" sz="3000" b="1">
                <a:solidFill>
                  <a:srgbClr val="0070C0"/>
                </a:solidFill>
                <a:latin typeface="Arial" panose="020B0604020202020204" pitchFamily="34" charset="0"/>
                <a:ea typeface="Cambria" panose="02040503050406030204" pitchFamily="18" charset="0"/>
                <a:cs typeface="Arial" panose="020B0604020202020204" pitchFamily="34" charset="0"/>
              </a:rPr>
              <a:t>Mục tiêu đề tài</a:t>
            </a:r>
            <a:endParaRPr lang="en-US" sz="3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
        <p:nvSpPr>
          <p:cNvPr id="3" name="Rectangle 2">
            <a:extLst>
              <a:ext uri="{FF2B5EF4-FFF2-40B4-BE49-F238E27FC236}">
                <a16:creationId xmlns:a16="http://schemas.microsoft.com/office/drawing/2014/main" id="{CD2AAA4B-1044-42FE-89AA-D1AC08DAEE78}"/>
              </a:ext>
            </a:extLst>
          </p:cNvPr>
          <p:cNvSpPr/>
          <p:nvPr/>
        </p:nvSpPr>
        <p:spPr>
          <a:xfrm>
            <a:off x="603849" y="1242062"/>
            <a:ext cx="11024559" cy="3714415"/>
          </a:xfrm>
          <a:prstGeom prst="rect">
            <a:avLst/>
          </a:prstGeom>
        </p:spPr>
        <p:txBody>
          <a:bodyPr wrap="square">
            <a:spAutoFit/>
          </a:bodyPr>
          <a:lstStyle/>
          <a:p>
            <a:pPr>
              <a:lnSpc>
                <a:spcPct val="150000"/>
              </a:lnSpc>
              <a:spcAft>
                <a:spcPts val="0"/>
              </a:spcAft>
            </a:pPr>
            <a:r>
              <a:rPr lang="vi-VN" sz="3000" dirty="0">
                <a:latin typeface="Arial" panose="020B0604020202020204" pitchFamily="34" charset="0"/>
                <a:ea typeface="Calibri" panose="020F0502020204030204" pitchFamily="34" charset="0"/>
                <a:cs typeface="Arial" panose="020B0604020202020204" pitchFamily="34" charset="0"/>
              </a:rPr>
              <a:t>Tìm hiểu và triển khai một phương pháp có thể giúp phát hiện hiện tượng trôi dạt xảy ra trong dữ liệu:</a:t>
            </a:r>
          </a:p>
          <a:p>
            <a:pPr marL="457200" indent="-457200">
              <a:lnSpc>
                <a:spcPct val="150000"/>
              </a:lnSpc>
              <a:spcAft>
                <a:spcPts val="0"/>
              </a:spcAft>
              <a:buFont typeface="Arial" panose="020B0604020202020204" pitchFamily="34" charset="0"/>
              <a:buChar char="•"/>
            </a:pPr>
            <a:r>
              <a:rPr lang="vi-VN" sz="2500" dirty="0">
                <a:ea typeface="Calibri" panose="020F0502020204030204" pitchFamily="34" charset="0"/>
                <a:cs typeface="Arial" panose="020B0604020202020204" pitchFamily="34" charset="0"/>
              </a:rPr>
              <a:t>Tìm hiểu cơ sở lý thuyết và cách hoạt động của phương pháp</a:t>
            </a:r>
          </a:p>
          <a:p>
            <a:pPr marL="457200" indent="-457200">
              <a:lnSpc>
                <a:spcPct val="150000"/>
              </a:lnSpc>
              <a:spcAft>
                <a:spcPts val="0"/>
              </a:spcAft>
              <a:buFont typeface="Arial" panose="020B0604020202020204" pitchFamily="34" charset="0"/>
              <a:buChar char="•"/>
            </a:pPr>
            <a:r>
              <a:rPr lang="vi-VN" sz="2500" dirty="0">
                <a:ea typeface="Calibri" panose="020F0502020204030204" pitchFamily="34" charset="0"/>
                <a:cs typeface="Arial" panose="020B0604020202020204" pitchFamily="34" charset="0"/>
              </a:rPr>
              <a:t>Thử nghiệm phương pháp với tập dữ liệu synthetic.</a:t>
            </a:r>
          </a:p>
          <a:p>
            <a:pPr marL="457200" indent="-457200">
              <a:lnSpc>
                <a:spcPct val="150000"/>
              </a:lnSpc>
              <a:spcAft>
                <a:spcPts val="0"/>
              </a:spcAft>
              <a:buFont typeface="Arial" panose="020B0604020202020204" pitchFamily="34" charset="0"/>
              <a:buChar char="•"/>
            </a:pPr>
            <a:r>
              <a:rPr lang="vi-VN" sz="2500" dirty="0">
                <a:ea typeface="Calibri" panose="020F0502020204030204" pitchFamily="34" charset="0"/>
                <a:cs typeface="Arial" panose="020B0604020202020204" pitchFamily="34" charset="0"/>
              </a:rPr>
              <a:t>Đánh giá độ chính xác của phương pháp trong các trường hợp trôi dạt khác nhau.</a:t>
            </a:r>
            <a:endParaRPr lang="en-US" sz="25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80700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31B695-40FE-4ED3-8B55-F64DDE1C9988}"/>
              </a:ext>
            </a:extLst>
          </p:cNvPr>
          <p:cNvSpPr txBox="1"/>
          <p:nvPr/>
        </p:nvSpPr>
        <p:spPr>
          <a:xfrm>
            <a:off x="4844617" y="2599033"/>
            <a:ext cx="2502766" cy="646331"/>
          </a:xfrm>
          <a:prstGeom prst="rect">
            <a:avLst/>
          </a:prstGeom>
          <a:noFill/>
        </p:spPr>
        <p:txBody>
          <a:bodyPr wrap="square" lIns="108000" rIns="108000" rtlCol="0" anchor="ctr">
            <a:spAutoFit/>
          </a:bodyPr>
          <a:lstStyle/>
          <a:p>
            <a:pPr algn="ctr"/>
            <a:r>
              <a:rPr lang="vi-VN" altLang="ko-KR" sz="3600" b="1">
                <a:solidFill>
                  <a:srgbClr val="002060"/>
                </a:solidFill>
                <a:latin typeface="Arial" panose="020B0604020202020204" pitchFamily="34" charset="0"/>
                <a:ea typeface="Cambria" panose="02040503050406030204" pitchFamily="18" charset="0"/>
                <a:cs typeface="Arial" panose="020B0604020202020204" pitchFamily="34" charset="0"/>
              </a:rPr>
              <a:t>Phần 3</a:t>
            </a:r>
            <a:endParaRPr lang="ko-KR" altLang="en-US" sz="3600" b="1" dirty="0">
              <a:solidFill>
                <a:srgbClr val="002060"/>
              </a:solidFill>
              <a:latin typeface="Arial" panose="020B0604020202020204" pitchFamily="34" charset="0"/>
              <a:cs typeface="Arial" panose="020B0604020202020204" pitchFamily="34" charset="0"/>
            </a:endParaRPr>
          </a:p>
        </p:txBody>
      </p:sp>
      <p:sp>
        <p:nvSpPr>
          <p:cNvPr id="3" name="Text Placeholder 1">
            <a:extLst>
              <a:ext uri="{FF2B5EF4-FFF2-40B4-BE49-F238E27FC236}">
                <a16:creationId xmlns:a16="http://schemas.microsoft.com/office/drawing/2014/main" id="{F9D41190-2B2B-4B9F-A627-C8FD4A23C7CE}"/>
              </a:ext>
            </a:extLst>
          </p:cNvPr>
          <p:cNvSpPr txBox="1">
            <a:spLocks/>
          </p:cNvSpPr>
          <p:nvPr/>
        </p:nvSpPr>
        <p:spPr>
          <a:xfrm>
            <a:off x="1632737" y="3286730"/>
            <a:ext cx="8926526" cy="1020635"/>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vi-VN" sz="5000" b="1">
                <a:solidFill>
                  <a:srgbClr val="0070C0"/>
                </a:solidFill>
                <a:latin typeface="Arial" panose="020B0604020202020204" pitchFamily="34" charset="0"/>
                <a:ea typeface="Cambria" panose="02040503050406030204" pitchFamily="18" charset="0"/>
                <a:cs typeface="Arial" panose="020B0604020202020204" pitchFamily="34" charset="0"/>
              </a:rPr>
              <a:t>Thực hiện đề tài</a:t>
            </a:r>
            <a:endParaRPr lang="en-US" sz="5000" b="1" dirty="0">
              <a:solidFill>
                <a:srgbClr val="0070C0"/>
              </a:solidFill>
              <a:latin typeface="Arial" panose="020B0604020202020204" pitchFamily="34"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1352755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8011</TotalTime>
  <Words>1362</Words>
  <Application>Microsoft Office PowerPoint</Application>
  <PresentationFormat>Widescreen</PresentationFormat>
  <Paragraphs>107</Paragraphs>
  <Slides>29</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Arial</vt:lpstr>
      <vt:lpstr>Calibri</vt:lpstr>
      <vt:lpstr>Calibri Light</vt:lpstr>
      <vt:lpstr>Cambria</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tramn</dc:creator>
  <cp:lastModifiedBy>Duc Le Phuc</cp:lastModifiedBy>
  <cp:revision>534</cp:revision>
  <dcterms:created xsi:type="dcterms:W3CDTF">2021-08-08T06:40:25Z</dcterms:created>
  <dcterms:modified xsi:type="dcterms:W3CDTF">2025-05-27T13:39:04Z</dcterms:modified>
</cp:coreProperties>
</file>